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6" r:id="rId1"/>
  </p:sldMasterIdLst>
  <p:notesMasterIdLst>
    <p:notesMasterId r:id="rId28"/>
  </p:notesMasterIdLst>
  <p:sldIdLst>
    <p:sldId id="256" r:id="rId2"/>
    <p:sldId id="257" r:id="rId3"/>
    <p:sldId id="265" r:id="rId4"/>
    <p:sldId id="258" r:id="rId5"/>
    <p:sldId id="259" r:id="rId6"/>
    <p:sldId id="261" r:id="rId7"/>
    <p:sldId id="262" r:id="rId8"/>
    <p:sldId id="263" r:id="rId9"/>
    <p:sldId id="264" r:id="rId10"/>
    <p:sldId id="260" r:id="rId11"/>
    <p:sldId id="266" r:id="rId12"/>
    <p:sldId id="267" r:id="rId13"/>
    <p:sldId id="268" r:id="rId14"/>
    <p:sldId id="285" r:id="rId15"/>
    <p:sldId id="287" r:id="rId16"/>
    <p:sldId id="269" r:id="rId17"/>
    <p:sldId id="270" r:id="rId18"/>
    <p:sldId id="271" r:id="rId19"/>
    <p:sldId id="272" r:id="rId20"/>
    <p:sldId id="275" r:id="rId21"/>
    <p:sldId id="277" r:id="rId22"/>
    <p:sldId id="286" r:id="rId23"/>
    <p:sldId id="281" r:id="rId24"/>
    <p:sldId id="282" r:id="rId25"/>
    <p:sldId id="283" r:id="rId26"/>
    <p:sldId id="288" r:id="rId27"/>
  </p:sldIdLst>
  <p:sldSz cx="6858000" cy="9144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407" autoAdjust="0"/>
    <p:restoredTop sz="94585"/>
  </p:normalViewPr>
  <p:slideViewPr>
    <p:cSldViewPr>
      <p:cViewPr varScale="1">
        <p:scale>
          <a:sx n="72" d="100"/>
          <a:sy n="72" d="100"/>
        </p:scale>
        <p:origin x="1424" y="19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4C6085-4B27-1A43-8B3B-4E4C5C2E67A0}" type="datetimeFigureOut">
              <a:rPr lang="pt-BR" smtClean="0"/>
              <a:t>08/11/2018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2271713" y="1143000"/>
            <a:ext cx="23145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pt-BR"/>
              <a:t>Editar estilos de texto Mestre
Segundo nível
Terceiro nível
Quarto nível
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7E4C9B-4769-C445-A5F8-20697C9B994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521051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7E4C9B-4769-C445-A5F8-20697C9B994B}" type="slidenum">
              <a:rPr lang="pt-BR" smtClean="0"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573220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8"/>
          <p:cNvSpPr>
            <a:spLocks noGrp="1"/>
          </p:cNvSpPr>
          <p:nvPr>
            <p:ph type="ctrTitle"/>
          </p:nvPr>
        </p:nvSpPr>
        <p:spPr>
          <a:xfrm>
            <a:off x="400050" y="1828800"/>
            <a:ext cx="5888736" cy="24384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pt-BR"/>
              <a:t>Clique para editar o estilo do título mestre</a:t>
            </a:r>
            <a:endParaRPr kumimoji="0" lang="en-US"/>
          </a:p>
        </p:txBody>
      </p:sp>
      <p:sp>
        <p:nvSpPr>
          <p:cNvPr id="17" name="Subtítulo 16"/>
          <p:cNvSpPr>
            <a:spLocks noGrp="1"/>
          </p:cNvSpPr>
          <p:nvPr>
            <p:ph type="subTitle" idx="1"/>
          </p:nvPr>
        </p:nvSpPr>
        <p:spPr>
          <a:xfrm>
            <a:off x="400050" y="4304715"/>
            <a:ext cx="5891022" cy="23368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t-BR"/>
              <a:t>Clique para editar o estilo do subtítulo mestre</a:t>
            </a:r>
            <a:endParaRPr kumimoji="0" lang="en-US"/>
          </a:p>
        </p:txBody>
      </p:sp>
      <p:sp>
        <p:nvSpPr>
          <p:cNvPr id="30" name="Espaço Reservado para Data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3D236-D7A1-4875-961F-EDE5184C899E}" type="datetimeFigureOut">
              <a:rPr lang="pt-BR" smtClean="0"/>
              <a:pPr/>
              <a:t>08/11/2018</a:t>
            </a:fld>
            <a:endParaRPr lang="pt-BR"/>
          </a:p>
        </p:txBody>
      </p:sp>
      <p:sp>
        <p:nvSpPr>
          <p:cNvPr id="19" name="Espaço Reservado para Rodapé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27" name="Espaço Reservado para Número de Slid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9404A-4598-4111-86E2-93B11947C63B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t-BR"/>
              <a:t>Clique para editar os estilos do texto mestre</a:t>
            </a:r>
          </a:p>
          <a:p>
            <a:pPr lvl="1" eaLnBrk="1" latinLnBrk="0" hangingPunct="1"/>
            <a:r>
              <a:rPr lang="pt-BR"/>
              <a:t>Segundo nível</a:t>
            </a:r>
          </a:p>
          <a:p>
            <a:pPr lvl="2" eaLnBrk="1" latinLnBrk="0" hangingPunct="1"/>
            <a:r>
              <a:rPr lang="pt-BR"/>
              <a:t>Terceiro nível</a:t>
            </a:r>
          </a:p>
          <a:p>
            <a:pPr lvl="3" eaLnBrk="1" latinLnBrk="0" hangingPunct="1"/>
            <a:r>
              <a:rPr lang="pt-BR"/>
              <a:t>Quarto nível</a:t>
            </a:r>
          </a:p>
          <a:p>
            <a:pPr lvl="4" eaLnBrk="1" latinLnBrk="0" hangingPunct="1"/>
            <a:r>
              <a:rPr lang="pt-BR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3D236-D7A1-4875-961F-EDE5184C899E}" type="datetimeFigureOut">
              <a:rPr lang="pt-BR" smtClean="0"/>
              <a:pPr/>
              <a:t>08/11/2018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9404A-4598-4111-86E2-93B11947C63B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4972050" y="1219202"/>
            <a:ext cx="1543050" cy="6949017"/>
          </a:xfrm>
        </p:spPr>
        <p:txBody>
          <a:bodyPr vert="eaVert"/>
          <a:lstStyle/>
          <a:p>
            <a:r>
              <a:rPr kumimoji="0" lang="pt-BR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342900" y="1219202"/>
            <a:ext cx="4514850" cy="6949017"/>
          </a:xfrm>
        </p:spPr>
        <p:txBody>
          <a:bodyPr vert="eaVert"/>
          <a:lstStyle/>
          <a:p>
            <a:pPr lvl="0" eaLnBrk="1" latinLnBrk="0" hangingPunct="1"/>
            <a:r>
              <a:rPr lang="pt-BR"/>
              <a:t>Clique para editar os estilos do texto mestre</a:t>
            </a:r>
          </a:p>
          <a:p>
            <a:pPr lvl="1" eaLnBrk="1" latinLnBrk="0" hangingPunct="1"/>
            <a:r>
              <a:rPr lang="pt-BR"/>
              <a:t>Segundo nível</a:t>
            </a:r>
          </a:p>
          <a:p>
            <a:pPr lvl="2" eaLnBrk="1" latinLnBrk="0" hangingPunct="1"/>
            <a:r>
              <a:rPr lang="pt-BR"/>
              <a:t>Terceiro nível</a:t>
            </a:r>
          </a:p>
          <a:p>
            <a:pPr lvl="3" eaLnBrk="1" latinLnBrk="0" hangingPunct="1"/>
            <a:r>
              <a:rPr lang="pt-BR"/>
              <a:t>Quarto nível</a:t>
            </a:r>
          </a:p>
          <a:p>
            <a:pPr lvl="4" eaLnBrk="1" latinLnBrk="0" hangingPunct="1"/>
            <a:r>
              <a:rPr lang="pt-BR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3D236-D7A1-4875-961F-EDE5184C899E}" type="datetimeFigureOut">
              <a:rPr lang="pt-BR" smtClean="0"/>
              <a:pPr/>
              <a:t>08/11/2018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9404A-4598-4111-86E2-93B11947C63B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pt-BR"/>
              <a:t>Clique para editar os estilos do texto mestre</a:t>
            </a:r>
          </a:p>
          <a:p>
            <a:pPr lvl="1" eaLnBrk="1" latinLnBrk="0" hangingPunct="1"/>
            <a:r>
              <a:rPr lang="pt-BR"/>
              <a:t>Segundo nível</a:t>
            </a:r>
          </a:p>
          <a:p>
            <a:pPr lvl="2" eaLnBrk="1" latinLnBrk="0" hangingPunct="1"/>
            <a:r>
              <a:rPr lang="pt-BR"/>
              <a:t>Terceiro nível</a:t>
            </a:r>
          </a:p>
          <a:p>
            <a:pPr lvl="3" eaLnBrk="1" latinLnBrk="0" hangingPunct="1"/>
            <a:r>
              <a:rPr lang="pt-BR"/>
              <a:t>Quarto nível</a:t>
            </a:r>
          </a:p>
          <a:p>
            <a:pPr lvl="4" eaLnBrk="1" latinLnBrk="0" hangingPunct="1"/>
            <a:r>
              <a:rPr lang="pt-BR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3D236-D7A1-4875-961F-EDE5184C899E}" type="datetimeFigureOut">
              <a:rPr lang="pt-BR" smtClean="0"/>
              <a:pPr/>
              <a:t>08/11/2018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9404A-4598-4111-86E2-93B11947C63B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97764" y="1755648"/>
            <a:ext cx="5829300" cy="1816608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pt-BR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397764" y="3606219"/>
            <a:ext cx="5829300" cy="2012949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t-BR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3D236-D7A1-4875-961F-EDE5184C899E}" type="datetimeFigureOut">
              <a:rPr lang="pt-BR" smtClean="0"/>
              <a:pPr/>
              <a:t>08/11/2018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9404A-4598-4111-86E2-93B11947C63B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42900" y="938784"/>
            <a:ext cx="6172200" cy="1524000"/>
          </a:xfrm>
        </p:spPr>
        <p:txBody>
          <a:bodyPr/>
          <a:lstStyle/>
          <a:p>
            <a:r>
              <a:rPr kumimoji="0" lang="pt-BR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342900" y="2560113"/>
            <a:ext cx="3028950" cy="591312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t-BR"/>
              <a:t>Clique para editar os estilos do texto mestre</a:t>
            </a:r>
          </a:p>
          <a:p>
            <a:pPr lvl="1" eaLnBrk="1" latinLnBrk="0" hangingPunct="1"/>
            <a:r>
              <a:rPr lang="pt-BR"/>
              <a:t>Segundo nível</a:t>
            </a:r>
          </a:p>
          <a:p>
            <a:pPr lvl="2" eaLnBrk="1" latinLnBrk="0" hangingPunct="1"/>
            <a:r>
              <a:rPr lang="pt-BR"/>
              <a:t>Terceiro nível</a:t>
            </a:r>
          </a:p>
          <a:p>
            <a:pPr lvl="3" eaLnBrk="1" latinLnBrk="0" hangingPunct="1"/>
            <a:r>
              <a:rPr lang="pt-BR"/>
              <a:t>Quarto nível</a:t>
            </a:r>
          </a:p>
          <a:p>
            <a:pPr lvl="4" eaLnBrk="1" latinLnBrk="0" hangingPunct="1"/>
            <a:r>
              <a:rPr lang="pt-BR"/>
              <a:t>Quinto nível</a:t>
            </a:r>
            <a:endParaRPr kumimoji="0" lang="en-US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3486150" y="2560113"/>
            <a:ext cx="3028950" cy="591312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t-BR"/>
              <a:t>Clique para editar os estilos do texto mestre</a:t>
            </a:r>
          </a:p>
          <a:p>
            <a:pPr lvl="1" eaLnBrk="1" latinLnBrk="0" hangingPunct="1"/>
            <a:r>
              <a:rPr lang="pt-BR"/>
              <a:t>Segundo nível</a:t>
            </a:r>
          </a:p>
          <a:p>
            <a:pPr lvl="2" eaLnBrk="1" latinLnBrk="0" hangingPunct="1"/>
            <a:r>
              <a:rPr lang="pt-BR"/>
              <a:t>Terceiro nível</a:t>
            </a:r>
          </a:p>
          <a:p>
            <a:pPr lvl="3" eaLnBrk="1" latinLnBrk="0" hangingPunct="1"/>
            <a:r>
              <a:rPr lang="pt-BR"/>
              <a:t>Quarto nível</a:t>
            </a:r>
          </a:p>
          <a:p>
            <a:pPr lvl="4" eaLnBrk="1" latinLnBrk="0" hangingPunct="1"/>
            <a:r>
              <a:rPr lang="pt-BR"/>
              <a:t>Quinto nível</a:t>
            </a:r>
            <a:endParaRPr kumimoji="0"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3D236-D7A1-4875-961F-EDE5184C899E}" type="datetimeFigureOut">
              <a:rPr lang="pt-BR" smtClean="0"/>
              <a:pPr/>
              <a:t>08/11/2018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9404A-4598-4111-86E2-93B11947C63B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42900" y="938784"/>
            <a:ext cx="6172200" cy="1524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pt-BR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342900" y="2473664"/>
            <a:ext cx="3030141" cy="879136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t-BR"/>
              <a:t>Clique para editar os estilos do texto mestre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3"/>
          </p:nvPr>
        </p:nvSpPr>
        <p:spPr>
          <a:xfrm>
            <a:off x="3483769" y="2479677"/>
            <a:ext cx="3031331" cy="873124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t-BR"/>
              <a:t>Clique para editar os estilos do texto mestre</a:t>
            </a:r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2"/>
          </p:nvPr>
        </p:nvSpPr>
        <p:spPr>
          <a:xfrm>
            <a:off x="342900" y="3352800"/>
            <a:ext cx="3030141" cy="5127627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t-BR"/>
              <a:t>Clique para editar os estilos do texto mestre</a:t>
            </a:r>
          </a:p>
          <a:p>
            <a:pPr lvl="1" eaLnBrk="1" latinLnBrk="0" hangingPunct="1"/>
            <a:r>
              <a:rPr lang="pt-BR"/>
              <a:t>Segundo nível</a:t>
            </a:r>
          </a:p>
          <a:p>
            <a:pPr lvl="2" eaLnBrk="1" latinLnBrk="0" hangingPunct="1"/>
            <a:r>
              <a:rPr lang="pt-BR"/>
              <a:t>Terceiro nível</a:t>
            </a:r>
          </a:p>
          <a:p>
            <a:pPr lvl="3" eaLnBrk="1" latinLnBrk="0" hangingPunct="1"/>
            <a:r>
              <a:rPr lang="pt-BR"/>
              <a:t>Quarto nível</a:t>
            </a:r>
          </a:p>
          <a:p>
            <a:pPr lvl="4" eaLnBrk="1" latinLnBrk="0" hangingPunct="1"/>
            <a:r>
              <a:rPr lang="pt-BR"/>
              <a:t>Quinto nível</a:t>
            </a:r>
            <a:endParaRPr kumimoji="0" lang="en-US"/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3483769" y="3352800"/>
            <a:ext cx="3031331" cy="5127627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t-BR"/>
              <a:t>Clique para editar os estilos do texto mestre</a:t>
            </a:r>
          </a:p>
          <a:p>
            <a:pPr lvl="1" eaLnBrk="1" latinLnBrk="0" hangingPunct="1"/>
            <a:r>
              <a:rPr lang="pt-BR"/>
              <a:t>Segundo nível</a:t>
            </a:r>
          </a:p>
          <a:p>
            <a:pPr lvl="2" eaLnBrk="1" latinLnBrk="0" hangingPunct="1"/>
            <a:r>
              <a:rPr lang="pt-BR"/>
              <a:t>Terceiro nível</a:t>
            </a:r>
          </a:p>
          <a:p>
            <a:pPr lvl="3" eaLnBrk="1" latinLnBrk="0" hangingPunct="1"/>
            <a:r>
              <a:rPr lang="pt-BR"/>
              <a:t>Quarto nível</a:t>
            </a:r>
          </a:p>
          <a:p>
            <a:pPr lvl="4" eaLnBrk="1" latinLnBrk="0" hangingPunct="1"/>
            <a:r>
              <a:rPr lang="pt-BR"/>
              <a:t>Quinto nível</a:t>
            </a:r>
            <a:endParaRPr kumimoji="0" lang="en-US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3D236-D7A1-4875-961F-EDE5184C899E}" type="datetimeFigureOut">
              <a:rPr lang="pt-BR" smtClean="0"/>
              <a:pPr/>
              <a:t>08/11/2018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9404A-4598-4111-86E2-93B11947C63B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42900" y="938784"/>
            <a:ext cx="6229350" cy="1524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pt-BR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3D236-D7A1-4875-961F-EDE5184C899E}" type="datetimeFigureOut">
              <a:rPr lang="pt-BR" smtClean="0"/>
              <a:pPr/>
              <a:t>08/11/2018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9404A-4598-4111-86E2-93B11947C63B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3D236-D7A1-4875-961F-EDE5184C899E}" type="datetimeFigureOut">
              <a:rPr lang="pt-BR" smtClean="0"/>
              <a:pPr/>
              <a:t>08/11/2018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9404A-4598-4111-86E2-93B11947C63B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14350" y="685803"/>
            <a:ext cx="2057400" cy="154940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pt-BR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2"/>
          </p:nvPr>
        </p:nvSpPr>
        <p:spPr>
          <a:xfrm>
            <a:off x="514350" y="2235200"/>
            <a:ext cx="2057400" cy="6096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1"/>
          </p:nvPr>
        </p:nvSpPr>
        <p:spPr>
          <a:xfrm>
            <a:off x="2681287" y="2235200"/>
            <a:ext cx="3833813" cy="6096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pt-BR"/>
              <a:t>Clique para editar os estilos do texto mestre</a:t>
            </a:r>
          </a:p>
          <a:p>
            <a:pPr lvl="1" eaLnBrk="1" latinLnBrk="0" hangingPunct="1"/>
            <a:r>
              <a:rPr lang="pt-BR"/>
              <a:t>Segundo nível</a:t>
            </a:r>
          </a:p>
          <a:p>
            <a:pPr lvl="2" eaLnBrk="1" latinLnBrk="0" hangingPunct="1"/>
            <a:r>
              <a:rPr lang="pt-BR"/>
              <a:t>Terceiro nível</a:t>
            </a:r>
          </a:p>
          <a:p>
            <a:pPr lvl="3" eaLnBrk="1" latinLnBrk="0" hangingPunct="1"/>
            <a:r>
              <a:rPr lang="pt-BR"/>
              <a:t>Quarto nível</a:t>
            </a:r>
          </a:p>
          <a:p>
            <a:pPr lvl="4" eaLnBrk="1" latinLnBrk="0" hangingPunct="1"/>
            <a:r>
              <a:rPr lang="pt-BR"/>
              <a:t>Quinto nível</a:t>
            </a:r>
            <a:endParaRPr kumimoji="0"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3D236-D7A1-4875-961F-EDE5184C899E}" type="datetimeFigureOut">
              <a:rPr lang="pt-BR" smtClean="0"/>
              <a:pPr/>
              <a:t>08/11/2018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9404A-4598-4111-86E2-93B11947C63B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com Único Canto Aparado e Arredondado 8"/>
          <p:cNvSpPr/>
          <p:nvPr/>
        </p:nvSpPr>
        <p:spPr>
          <a:xfrm rot="420000" flipV="1">
            <a:off x="2374315" y="1477436"/>
            <a:ext cx="3943350" cy="54864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Triângulo retângulo 11"/>
          <p:cNvSpPr/>
          <p:nvPr/>
        </p:nvSpPr>
        <p:spPr>
          <a:xfrm rot="420000" flipV="1">
            <a:off x="6003101" y="7146359"/>
            <a:ext cx="116586" cy="207264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569329"/>
            <a:ext cx="1659636" cy="211016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pt-BR"/>
              <a:t>Clique para editar o estilo do título mestre</a:t>
            </a:r>
            <a:endParaRPr kumimoji="0" lang="en-US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3771713"/>
            <a:ext cx="1657350" cy="290576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pt-BR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3D236-D7A1-4875-961F-EDE5184C899E}" type="datetimeFigureOut">
              <a:rPr lang="pt-BR" smtClean="0"/>
              <a:pPr/>
              <a:t>08/11/2018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6057900" y="8475134"/>
            <a:ext cx="457200" cy="486833"/>
          </a:xfrm>
        </p:spPr>
        <p:txBody>
          <a:bodyPr/>
          <a:lstStyle/>
          <a:p>
            <a:fld id="{B8E9404A-4598-4111-86E2-93B11947C63B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 rot="420000">
            <a:off x="2614345" y="1599356"/>
            <a:ext cx="3463290" cy="524256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pt-BR"/>
              <a:t>Clique no ícone para adicionar uma imagem</a:t>
            </a:r>
            <a:endParaRPr kumimoji="0" lang="en-US" dirty="0"/>
          </a:p>
        </p:txBody>
      </p:sp>
      <p:sp>
        <p:nvSpPr>
          <p:cNvPr id="10" name="Forma livre 9"/>
          <p:cNvSpPr>
            <a:spLocks/>
          </p:cNvSpPr>
          <p:nvPr/>
        </p:nvSpPr>
        <p:spPr bwMode="auto">
          <a:xfrm flipV="1">
            <a:off x="-7144" y="7755467"/>
            <a:ext cx="6872288" cy="1388533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orma livre 10"/>
          <p:cNvSpPr>
            <a:spLocks/>
          </p:cNvSpPr>
          <p:nvPr/>
        </p:nvSpPr>
        <p:spPr bwMode="auto">
          <a:xfrm flipV="1">
            <a:off x="3286125" y="8293101"/>
            <a:ext cx="3571875" cy="8509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rma livre 6"/>
          <p:cNvSpPr>
            <a:spLocks/>
          </p:cNvSpPr>
          <p:nvPr/>
        </p:nvSpPr>
        <p:spPr bwMode="auto">
          <a:xfrm>
            <a:off x="-7144" y="-9525"/>
            <a:ext cx="6872288" cy="1388533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orma livre 7"/>
          <p:cNvSpPr>
            <a:spLocks/>
          </p:cNvSpPr>
          <p:nvPr/>
        </p:nvSpPr>
        <p:spPr bwMode="auto">
          <a:xfrm>
            <a:off x="3286125" y="-9525"/>
            <a:ext cx="3571875" cy="8509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Espaço Reservado para Título 8"/>
          <p:cNvSpPr>
            <a:spLocks noGrp="1"/>
          </p:cNvSpPr>
          <p:nvPr>
            <p:ph type="title"/>
          </p:nvPr>
        </p:nvSpPr>
        <p:spPr>
          <a:xfrm>
            <a:off x="342900" y="938784"/>
            <a:ext cx="6172200" cy="1524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pt-BR"/>
              <a:t>Clique para editar o estilo do título mestre</a:t>
            </a:r>
            <a:endParaRPr kumimoji="0" lang="en-US"/>
          </a:p>
        </p:txBody>
      </p:sp>
      <p:sp>
        <p:nvSpPr>
          <p:cNvPr id="30" name="Espaço Reservado para Texto 29"/>
          <p:cNvSpPr>
            <a:spLocks noGrp="1"/>
          </p:cNvSpPr>
          <p:nvPr>
            <p:ph type="body" idx="1"/>
          </p:nvPr>
        </p:nvSpPr>
        <p:spPr>
          <a:xfrm>
            <a:off x="342900" y="2580640"/>
            <a:ext cx="6172200" cy="5852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t-BR"/>
              <a:t>Clique para editar os estilos do texto mestre</a:t>
            </a:r>
          </a:p>
          <a:p>
            <a:pPr lvl="1" eaLnBrk="1" latinLnBrk="0" hangingPunct="1"/>
            <a:r>
              <a:rPr kumimoji="0" lang="pt-BR"/>
              <a:t>Segundo nível</a:t>
            </a:r>
          </a:p>
          <a:p>
            <a:pPr lvl="2" eaLnBrk="1" latinLnBrk="0" hangingPunct="1"/>
            <a:r>
              <a:rPr kumimoji="0" lang="pt-BR"/>
              <a:t>Terceiro nível</a:t>
            </a:r>
          </a:p>
          <a:p>
            <a:pPr lvl="3" eaLnBrk="1" latinLnBrk="0" hangingPunct="1"/>
            <a:r>
              <a:rPr kumimoji="0" lang="pt-BR"/>
              <a:t>Quarto nível</a:t>
            </a:r>
          </a:p>
          <a:p>
            <a:pPr lvl="4" eaLnBrk="1" latinLnBrk="0" hangingPunct="1"/>
            <a:r>
              <a:rPr kumimoji="0" lang="pt-BR"/>
              <a:t>Quinto nível</a:t>
            </a:r>
            <a:endParaRPr kumimoji="0" lang="en-US"/>
          </a:p>
        </p:txBody>
      </p:sp>
      <p:sp>
        <p:nvSpPr>
          <p:cNvPr id="10" name="Espaço Reservado para Data 9"/>
          <p:cNvSpPr>
            <a:spLocks noGrp="1"/>
          </p:cNvSpPr>
          <p:nvPr>
            <p:ph type="dt" sz="half" idx="2"/>
          </p:nvPr>
        </p:nvSpPr>
        <p:spPr>
          <a:xfrm>
            <a:off x="342900" y="8475134"/>
            <a:ext cx="1600200" cy="486833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A303D236-D7A1-4875-961F-EDE5184C899E}" type="datetimeFigureOut">
              <a:rPr lang="pt-BR" smtClean="0"/>
              <a:pPr/>
              <a:t>08/11/2018</a:t>
            </a:fld>
            <a:endParaRPr lang="pt-BR"/>
          </a:p>
        </p:txBody>
      </p:sp>
      <p:sp>
        <p:nvSpPr>
          <p:cNvPr id="22" name="Espaço Reservado para Rodapé 21"/>
          <p:cNvSpPr>
            <a:spLocks noGrp="1"/>
          </p:cNvSpPr>
          <p:nvPr>
            <p:ph type="ftr" sz="quarter" idx="3"/>
          </p:nvPr>
        </p:nvSpPr>
        <p:spPr>
          <a:xfrm>
            <a:off x="2000250" y="8475134"/>
            <a:ext cx="2514600" cy="486833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18" name="Espaço Reservado para Número de Slide 17"/>
          <p:cNvSpPr>
            <a:spLocks noGrp="1"/>
          </p:cNvSpPr>
          <p:nvPr>
            <p:ph type="sldNum" sz="quarter" idx="4"/>
          </p:nvPr>
        </p:nvSpPr>
        <p:spPr>
          <a:xfrm>
            <a:off x="5943600" y="8475134"/>
            <a:ext cx="571500" cy="486833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8E9404A-4598-4111-86E2-93B11947C63B}" type="slidenum">
              <a:rPr lang="pt-BR" smtClean="0"/>
              <a:pPr/>
              <a:t>‹nº›</a:t>
            </a:fld>
            <a:endParaRPr lang="pt-BR"/>
          </a:p>
        </p:txBody>
      </p:sp>
      <p:grpSp>
        <p:nvGrpSpPr>
          <p:cNvPr id="2" name="Grupo 1"/>
          <p:cNvGrpSpPr/>
          <p:nvPr/>
        </p:nvGrpSpPr>
        <p:grpSpPr>
          <a:xfrm>
            <a:off x="-14263" y="269877"/>
            <a:ext cx="6885411" cy="865632"/>
            <a:chOff x="-19045" y="216550"/>
            <a:chExt cx="9180548" cy="649224"/>
          </a:xfrm>
        </p:grpSpPr>
        <p:sp>
          <p:nvSpPr>
            <p:cNvPr id="12" name="Forma livre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orma livre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tiff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tiff"/><Relationship Id="rId4" Type="http://schemas.openxmlformats.org/officeDocument/2006/relationships/image" Target="../media/image35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476672" y="1352387"/>
            <a:ext cx="5888736" cy="1779453"/>
          </a:xfrm>
        </p:spPr>
        <p:txBody>
          <a:bodyPr>
            <a:noAutofit/>
          </a:bodyPr>
          <a:lstStyle/>
          <a:p>
            <a:pPr algn="ctr"/>
            <a:r>
              <a:rPr lang="pt-BR" sz="6000" dirty="0"/>
              <a:t>PORTIFOLIO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476672" y="4067944"/>
            <a:ext cx="5891022" cy="1779453"/>
          </a:xfrm>
        </p:spPr>
        <p:txBody>
          <a:bodyPr>
            <a:normAutofit/>
          </a:bodyPr>
          <a:lstStyle/>
          <a:p>
            <a:pPr algn="ctr"/>
            <a:r>
              <a:rPr lang="pt-BR" dirty="0"/>
              <a:t>ESPAÇO CULTURAL DA GROTA </a:t>
            </a:r>
          </a:p>
          <a:p>
            <a:pPr algn="ctr"/>
            <a:r>
              <a:rPr lang="pt-BR" dirty="0"/>
              <a:t>E</a:t>
            </a:r>
          </a:p>
          <a:p>
            <a:pPr algn="ctr"/>
            <a:r>
              <a:rPr lang="pt-BR" dirty="0"/>
              <a:t>ORQUESTRA DE CORDAS DA GROTA</a:t>
            </a:r>
          </a:p>
          <a:p>
            <a:pPr algn="ctr"/>
            <a:endParaRPr lang="pt-BR" dirty="0"/>
          </a:p>
        </p:txBody>
      </p:sp>
      <p:pic>
        <p:nvPicPr>
          <p:cNvPr id="4" name="Imagem 3" descr="Logo-OC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05064" y="5652120"/>
            <a:ext cx="2338586" cy="302640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04664" y="899592"/>
            <a:ext cx="6172200" cy="771104"/>
          </a:xfrm>
        </p:spPr>
        <p:txBody>
          <a:bodyPr>
            <a:normAutofit fontScale="90000"/>
          </a:bodyPr>
          <a:lstStyle/>
          <a:p>
            <a:pPr algn="ctr"/>
            <a:r>
              <a:rPr lang="pt-BR" dirty="0"/>
              <a:t>ORQUESTRAS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42900" y="1670696"/>
            <a:ext cx="6172200" cy="4917528"/>
          </a:xfrm>
        </p:spPr>
        <p:txBody>
          <a:bodyPr>
            <a:normAutofit/>
          </a:bodyPr>
          <a:lstStyle/>
          <a:p>
            <a:pPr algn="just"/>
            <a:r>
              <a:rPr lang="pt-BR" sz="1800" dirty="0"/>
              <a:t>ORQUESTRA DE CORDAS DA GROTA:  Formada por monitores capacitados pelo programa de FORMAÇÃO EM MÚSICA e professores do Espaço Cultural da Grota;</a:t>
            </a:r>
          </a:p>
          <a:p>
            <a:pPr algn="just"/>
            <a:r>
              <a:rPr lang="pt-BR" sz="1800" dirty="0"/>
              <a:t>ORQUESTRA JOVEM DA GROTA: Formada por  alunos em processo de capacitação e monitoria e alunos intermediários das turmas de violino, viola, violoncelo e contrabaixo.</a:t>
            </a:r>
          </a:p>
          <a:p>
            <a:pPr algn="just"/>
            <a:r>
              <a:rPr lang="pt-BR" sz="1800" dirty="0"/>
              <a:t>Orquestra Experimental da Grota:  Formada por alunos iniciantes  das turmas de de violino, viola, violoncelo e contrabaixo e com condições de iniciar a prática de orquestra.</a:t>
            </a:r>
          </a:p>
          <a:p>
            <a:pPr algn="just"/>
            <a:r>
              <a:rPr lang="pt-BR" sz="1800" dirty="0"/>
              <a:t>Conjunto de Flautas da Grota: Alunos intermediários e avançados na formação musical através da flauta doce.</a:t>
            </a:r>
          </a:p>
          <a:p>
            <a:pPr algn="just"/>
            <a:endParaRPr lang="pt-BR" sz="2000" dirty="0"/>
          </a:p>
        </p:txBody>
      </p:sp>
      <p:pic>
        <p:nvPicPr>
          <p:cNvPr id="4" name="Imagem 3" descr="IMG_233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6712" y="5688734"/>
            <a:ext cx="4896544" cy="2987721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836712" y="8676456"/>
            <a:ext cx="23042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/>
              <a:t>Foto de Igor Siqueira- 8/7/2017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04664" y="827584"/>
            <a:ext cx="6172200" cy="864096"/>
          </a:xfrm>
        </p:spPr>
        <p:txBody>
          <a:bodyPr>
            <a:normAutofit fontScale="90000"/>
          </a:bodyPr>
          <a:lstStyle/>
          <a:p>
            <a:pPr algn="ctr"/>
            <a:r>
              <a:rPr lang="pt-BR" dirty="0"/>
              <a:t>OCG e OPORTUNIDADES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42900" y="2123728"/>
            <a:ext cx="6172200" cy="6309072"/>
          </a:xfrm>
        </p:spPr>
        <p:txBody>
          <a:bodyPr/>
          <a:lstStyle/>
          <a:p>
            <a:endParaRPr lang="pt-BR" dirty="0"/>
          </a:p>
          <a:p>
            <a:pPr>
              <a:buNone/>
            </a:pPr>
            <a:endParaRPr lang="pt-BR" dirty="0"/>
          </a:p>
        </p:txBody>
      </p:sp>
      <p:sp>
        <p:nvSpPr>
          <p:cNvPr id="4" name="Retângulo 3"/>
          <p:cNvSpPr/>
          <p:nvPr/>
        </p:nvSpPr>
        <p:spPr>
          <a:xfrm>
            <a:off x="620688" y="2032844"/>
            <a:ext cx="5688632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dirty="0"/>
              <a:t>Com todos os resultados de realizações, o projeto automaticamente proporciona oportunidades que talvez os alunos não tivessem se não fossem integrantes do Espaço Cultural da Grota. As apresentações lhes proporcionam conhecer outros lugares e pessoas e os cursos e qualificações, a inserção no mercado de trabalho. Além disso, o projeto estimula o interesse dos alunos pela cultura e pela arte. </a:t>
            </a:r>
          </a:p>
          <a:p>
            <a:pPr algn="just"/>
            <a:r>
              <a:rPr lang="pt-BR" dirty="0"/>
              <a:t>Os frutos e resultados do trabalho vêm acontecendo desde 1998, quando a orquestra participou pela primeira vez de uma apresentação fora do estado do Rio de Janeiro, a primeira destas apresentação foi no Festival Internacional de Música Colonial, realizado na cidade de Juiz de Fora- MG. A partir daí, a orquestra sempre passou a manter uma conexão com outros lugares do Brasil. Em 2003, a orquestra participou pela primeira vez no festival internacional de Corais em São Lourenço e desde então, a orquestra se tornou uma das atrações mais esperadas no festival. </a:t>
            </a:r>
          </a:p>
          <a:p>
            <a:pPr algn="just"/>
            <a:r>
              <a:rPr lang="pt-BR" dirty="0"/>
              <a:t>No ano de 2001, a OCG foi para a Europa. A orquestra foi a Portugal a convite de dona Conceição para realizarem uma série de concertos. </a:t>
            </a:r>
          </a:p>
          <a:p>
            <a:pPr algn="just"/>
            <a:endParaRPr lang="pt-BR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42900" y="1043608"/>
            <a:ext cx="6172200" cy="738919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t-BR" sz="1900" dirty="0"/>
              <a:t>Em 2006, a Orquestra viaja a Brasília com aproximadamente 45 integrantes para lançar o seu primeiro CD e logo em seguida, um grupo com seis integrantes foi à Nova York para participar do jantar de gala Beneficente da </a:t>
            </a:r>
            <a:r>
              <a:rPr lang="pt-BR" sz="1900" dirty="0" err="1"/>
              <a:t>BrazilFoundation</a:t>
            </a:r>
            <a:r>
              <a:rPr lang="pt-BR" sz="1900" dirty="0"/>
              <a:t>.</a:t>
            </a:r>
          </a:p>
          <a:p>
            <a:pPr marL="0" indent="0" algn="just">
              <a:buNone/>
            </a:pPr>
            <a:r>
              <a:rPr lang="pt-BR" sz="1900" dirty="0"/>
              <a:t>Tal repercussão internacional contribuiu para que, em 2007, nossos alunos Walter e Wagner Caldas ganhassem bolsa para estudarem fora do Brasil na Universidade de </a:t>
            </a:r>
            <a:r>
              <a:rPr lang="pt-BR" sz="1900" dirty="0" err="1"/>
              <a:t>Iwoa</a:t>
            </a:r>
            <a:r>
              <a:rPr lang="pt-BR" sz="1900" dirty="0"/>
              <a:t>.</a:t>
            </a:r>
          </a:p>
          <a:p>
            <a:pPr marL="0" indent="0" algn="just">
              <a:buNone/>
            </a:pPr>
            <a:r>
              <a:rPr lang="pt-BR" sz="1900" dirty="0"/>
              <a:t>Em 2008, mais uma vez a OCG foi convidada para viajar para fora do país, agora para a América Central. A orquestra fez uma turnê por uma série de Países do continente: Panamá, Costa Rica, Belize, El Salvador e Nicarágua. </a:t>
            </a:r>
          </a:p>
          <a:p>
            <a:pPr marL="0" indent="0" algn="just">
              <a:buNone/>
            </a:pPr>
            <a:r>
              <a:rPr lang="pt-BR" sz="1900" dirty="0"/>
              <a:t>Em 2018 nossa aluna </a:t>
            </a:r>
            <a:r>
              <a:rPr lang="pt-BR" sz="1900" dirty="0" err="1"/>
              <a:t>Kely</a:t>
            </a:r>
            <a:r>
              <a:rPr lang="pt-BR" sz="1900" dirty="0"/>
              <a:t> Cristina Pinheiro passou em uma difícil seleção para a Universidade de </a:t>
            </a:r>
            <a:r>
              <a:rPr lang="pt-BR" sz="1900" dirty="0" err="1"/>
              <a:t>Berklee</a:t>
            </a:r>
            <a:r>
              <a:rPr lang="pt-BR" sz="1900" dirty="0"/>
              <a:t> em Boston EUA com bolsa integral. </a:t>
            </a:r>
            <a:endParaRPr lang="pt-BR" dirty="0"/>
          </a:p>
          <a:p>
            <a:pPr>
              <a:buNone/>
            </a:pPr>
            <a:endParaRPr lang="pt-BR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Imagem 006 (2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80" y="971600"/>
            <a:ext cx="2376264" cy="3494506"/>
          </a:xfrm>
          <a:prstGeom prst="rect">
            <a:avLst/>
          </a:prstGeom>
        </p:spPr>
      </p:pic>
      <p:pic>
        <p:nvPicPr>
          <p:cNvPr id="5" name="Imagem 4" descr="OgAAAEqbFfhoVmshgcW9XUHxQZRKP2QEgm5ww4Jcp7hxoKZQnRsPR1OSMadVGyBYM3U3FYKQHkr-uBKKuE3Jk2x2LbwAm1T1ULp4MA1fnys2MnwAxGWH4_xiwRty[1]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84984" y="1691680"/>
            <a:ext cx="3384376" cy="2430270"/>
          </a:xfrm>
          <a:prstGeom prst="rect">
            <a:avLst/>
          </a:prstGeom>
        </p:spPr>
      </p:pic>
      <p:pic>
        <p:nvPicPr>
          <p:cNvPr id="6" name="Imagem 5" descr="OgAAAGQJOmqjCqxxqiwD_biG9NnhWK_YzGHRI1CnBep02GORHU9kTryR4btAnLJIEQn7XMWQwxO_Q_ePbMhD1RHkPg8Am1T1UAeh5fP8FS-BGzUlvj8hrsvx6xgC[1] (2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8680" y="4725307"/>
            <a:ext cx="2592288" cy="3456384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2852936" y="1043608"/>
            <a:ext cx="28083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/>
              <a:t>Foto de 2001 – OCG em Portugal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3212976" y="4139952"/>
            <a:ext cx="33123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/>
              <a:t>Foto de 2008 – OCG na América Central</a:t>
            </a:r>
          </a:p>
        </p:txBody>
      </p:sp>
      <p:sp>
        <p:nvSpPr>
          <p:cNvPr id="13" name="CaixaDeTexto 12"/>
          <p:cNvSpPr txBox="1"/>
          <p:nvPr/>
        </p:nvSpPr>
        <p:spPr>
          <a:xfrm>
            <a:off x="2276872" y="8388424"/>
            <a:ext cx="374441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dirty="0"/>
              <a:t>Foto de 2007 – OCG em NY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81C7EC40-AFC9-AF4B-8B0D-B4D42A1EC8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67396" y="4766538"/>
            <a:ext cx="3001964" cy="3163758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0124471E-6DE8-8C46-9107-DF53707BA0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2900" y="3144380"/>
            <a:ext cx="6172200" cy="4725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9013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 descr="Uma imagem contendo pessoa, parede, interior, mantendo&#10;&#10;&#10;&#10;Descrição gerada automaticamente">
            <a:extLst>
              <a:ext uri="{FF2B5EF4-FFF2-40B4-BE49-F238E27FC236}">
                <a16:creationId xmlns:a16="http://schemas.microsoft.com/office/drawing/2014/main" id="{AE1E2CC5-6319-0B4F-B055-ABCBBD8447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084" y="1252748"/>
            <a:ext cx="5030316" cy="3338047"/>
          </a:xfrm>
          <a:prstGeom prst="rect">
            <a:avLst/>
          </a:prstGeom>
        </p:spPr>
      </p:pic>
      <p:pic>
        <p:nvPicPr>
          <p:cNvPr id="5" name="Imagem 4" descr="Uma imagem contendo chão, interior, pessoa, música&#10;&#10;&#10;&#10;Descrição gerada automaticamente">
            <a:extLst>
              <a:ext uri="{FF2B5EF4-FFF2-40B4-BE49-F238E27FC236}">
                <a16:creationId xmlns:a16="http://schemas.microsoft.com/office/drawing/2014/main" id="{8ACBEDC3-801D-4B4C-9B6B-736FB1088D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511" y="4860032"/>
            <a:ext cx="4877461" cy="3659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969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32656" y="827584"/>
            <a:ext cx="6172200" cy="5040560"/>
          </a:xfrm>
        </p:spPr>
        <p:txBody>
          <a:bodyPr>
            <a:normAutofit fontScale="70000" lnSpcReduction="20000"/>
          </a:bodyPr>
          <a:lstStyle/>
          <a:p>
            <a:pPr marL="0" indent="0" algn="just" fontAlgn="base">
              <a:buNone/>
            </a:pPr>
            <a:r>
              <a:rPr lang="pt-BR" b="1" dirty="0"/>
              <a:t>PRÊMIOS E NOMEAÇÕES</a:t>
            </a:r>
          </a:p>
          <a:p>
            <a:r>
              <a:rPr lang="pt-BR" dirty="0"/>
              <a:t>2004 e 2006 - Prêmio Cultura Nota 10 do Governo do Estado do Rio de Janeiro; 2005 - Prêmio de Direitos Humanos Aluísio </a:t>
            </a:r>
            <a:r>
              <a:rPr lang="pt-BR" dirty="0" err="1"/>
              <a:t>Palhano</a:t>
            </a:r>
            <a:r>
              <a:rPr lang="pt-BR" dirty="0"/>
              <a:t> – PMN. </a:t>
            </a:r>
          </a:p>
          <a:p>
            <a:r>
              <a:rPr lang="pt-BR" dirty="0"/>
              <a:t>2007 - Semifinalista do Prêmio Itaú-Unicef e Todos pela Educação </a:t>
            </a:r>
          </a:p>
          <a:p>
            <a:r>
              <a:rPr lang="pt-BR" dirty="0"/>
              <a:t>2008 - Título de Utilidade Pública concedido pela Prefeitura de Niterói;</a:t>
            </a:r>
          </a:p>
          <a:p>
            <a:r>
              <a:rPr lang="pt-BR" dirty="0"/>
              <a:t>2009 – Indicação para o Prêmio da Cultura 2009 – Música Erudita e o reconhecimento como ponto de Cultura pelo Governo do Estado do Rio de Janeiro. </a:t>
            </a:r>
          </a:p>
          <a:p>
            <a:r>
              <a:rPr lang="pt-BR" dirty="0"/>
              <a:t>2010 - Tornou-se Patrimônio Imaterial da Cidade de Niterói. </a:t>
            </a:r>
          </a:p>
          <a:p>
            <a:r>
              <a:rPr lang="pt-BR" dirty="0"/>
              <a:t>2011 - Reconhecido como Utilidade Pública Federal. </a:t>
            </a:r>
          </a:p>
          <a:p>
            <a:r>
              <a:rPr lang="pt-BR" dirty="0"/>
              <a:t>2012 - Recebeu o Prêmio da Cultura do Estado do Rio de Janeiro como Empreendedor Social, </a:t>
            </a:r>
          </a:p>
          <a:p>
            <a:r>
              <a:rPr lang="pt-BR" dirty="0"/>
              <a:t>2013 - Teve sua metodologia reconhecida como Tecnologia Social pela Fundação Banco do Brasil. </a:t>
            </a:r>
          </a:p>
          <a:p>
            <a:r>
              <a:rPr lang="pt-BR" dirty="0"/>
              <a:t>Em 2018 – Tornou-se patrimônio imaterial do Estado do Rio de Janeiro. </a:t>
            </a:r>
          </a:p>
        </p:txBody>
      </p:sp>
      <p:pic>
        <p:nvPicPr>
          <p:cNvPr id="4" name="Imagem 3" descr="IMG_2231305256458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66074" y="5904656"/>
            <a:ext cx="2240868" cy="2987824"/>
          </a:xfrm>
          <a:prstGeom prst="rect">
            <a:avLst/>
          </a:prstGeom>
        </p:spPr>
      </p:pic>
      <p:pic>
        <p:nvPicPr>
          <p:cNvPr id="5" name="Imagem 4" descr="1461842_759130347437444_430795633_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89040" y="5580112"/>
            <a:ext cx="2402886" cy="3203848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1457552_759133444103801_1360013468_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04864" y="1259632"/>
            <a:ext cx="2645532" cy="3527376"/>
          </a:xfrm>
          <a:prstGeom prst="rect">
            <a:avLst/>
          </a:prstGeom>
        </p:spPr>
      </p:pic>
      <p:pic>
        <p:nvPicPr>
          <p:cNvPr id="6" name="Imagem 5" descr="20131110_12191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08720" y="5004048"/>
            <a:ext cx="5112568" cy="3834426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04664" y="107504"/>
            <a:ext cx="6172200" cy="792088"/>
          </a:xfrm>
        </p:spPr>
        <p:txBody>
          <a:bodyPr>
            <a:normAutofit fontScale="90000"/>
          </a:bodyPr>
          <a:lstStyle/>
          <a:p>
            <a:r>
              <a:rPr lang="pt-BR" dirty="0"/>
              <a:t>ECG – Lugar de Formação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42900" y="899592"/>
            <a:ext cx="6110436" cy="7992888"/>
          </a:xfrm>
        </p:spPr>
        <p:txBody>
          <a:bodyPr>
            <a:normAutofit fontScale="25000" lnSpcReduction="20000"/>
          </a:bodyPr>
          <a:lstStyle/>
          <a:p>
            <a:pPr lvl="0"/>
            <a:r>
              <a:rPr lang="pt-BR" sz="5600" b="1" dirty="0"/>
              <a:t>Alunos e ex-alunos formados em nível técnico e superior (trabalhando na área de música ):</a:t>
            </a:r>
          </a:p>
          <a:p>
            <a:pPr>
              <a:buNone/>
            </a:pPr>
            <a:r>
              <a:rPr lang="pt-BR" sz="5600" dirty="0"/>
              <a:t> </a:t>
            </a:r>
          </a:p>
          <a:p>
            <a:pPr marL="266700" lvl="0" indent="-266700" algn="just">
              <a:buFont typeface="+mj-lt"/>
              <a:buAutoNum type="arabicPeriod"/>
            </a:pPr>
            <a:r>
              <a:rPr lang="pt-BR" sz="4800" dirty="0"/>
              <a:t>Alexandra </a:t>
            </a:r>
            <a:r>
              <a:rPr lang="pt-BR" sz="4800" dirty="0" err="1"/>
              <a:t>Seabra</a:t>
            </a:r>
            <a:r>
              <a:rPr lang="pt-BR" sz="4800" dirty="0"/>
              <a:t> – Em 2011 se formou em Licenciatura em música pelo CBM. Alexandra está trabalhando como professora de música no Colégio Salesianos e AEN em Niterói</a:t>
            </a:r>
          </a:p>
          <a:p>
            <a:pPr marL="266700" lvl="0" indent="-266700" algn="just">
              <a:buFont typeface="+mj-lt"/>
              <a:buAutoNum type="arabicPeriod"/>
            </a:pPr>
            <a:r>
              <a:rPr lang="pt-BR" sz="4800" dirty="0"/>
              <a:t>Anderson Pereira da Silva – Em 2011 se formou em Licenciatura em música pelo CBM. Anderson está trabalhando como professor de música no colégio Plínio Leite, Primeiros Passos Projeto Aprendiz e no Núcleo de Multiplicação do Morro do Preventório. </a:t>
            </a:r>
          </a:p>
          <a:p>
            <a:pPr marL="266700" lvl="0" indent="-266700" algn="just">
              <a:buFont typeface="+mj-lt"/>
              <a:buAutoNum type="arabicPeriod"/>
            </a:pPr>
            <a:r>
              <a:rPr lang="pt-BR" sz="4800" dirty="0"/>
              <a:t>Felipe de Oliveira Caldas– Em 2011 se formou em Licenciatura em música pelo CBM. Felipe trabalha como professor de música dando aulas particulares, no Colégio </a:t>
            </a:r>
            <a:r>
              <a:rPr lang="pt-BR" sz="4800" dirty="0" err="1"/>
              <a:t>Pluz</a:t>
            </a:r>
            <a:r>
              <a:rPr lang="pt-BR" sz="4800" dirty="0"/>
              <a:t> e Assunção e no Núcleo de Multiplicação do Morro do Preventório.</a:t>
            </a:r>
          </a:p>
          <a:p>
            <a:pPr marL="266700" lvl="0" indent="-266700" algn="just">
              <a:buFont typeface="+mj-lt"/>
              <a:buAutoNum type="arabicPeriod"/>
            </a:pPr>
            <a:r>
              <a:rPr lang="pt-BR" sz="4800" dirty="0"/>
              <a:t>Mayara Feitosa – Em 2011 se formou em Licenciatura em música pelo CBM. Atualmente mora em São Paulo e está se ordenando freira</a:t>
            </a:r>
          </a:p>
          <a:p>
            <a:pPr marL="266700" lvl="0" indent="-266700" algn="just">
              <a:buFont typeface="+mj-lt"/>
              <a:buAutoNum type="arabicPeriod"/>
            </a:pPr>
            <a:r>
              <a:rPr lang="pt-BR" sz="4800" dirty="0"/>
              <a:t>Simone Carvalho – Em 2011 se formou em Licenciatura em música pelo CBM. Simone fez pós graduação em violino no CBM, atualmente mora em Maputo, Moçambique onde dá aulas de violino e toca na orquestra local. </a:t>
            </a:r>
          </a:p>
          <a:p>
            <a:pPr marL="266700" lvl="0" indent="-266700" algn="just">
              <a:buFont typeface="+mj-lt"/>
              <a:buAutoNum type="arabicPeriod"/>
            </a:pPr>
            <a:r>
              <a:rPr lang="pt-BR" sz="4800" dirty="0" err="1"/>
              <a:t>Luanna</a:t>
            </a:r>
            <a:r>
              <a:rPr lang="pt-BR" sz="4800" dirty="0"/>
              <a:t> Barbosa  – 2017 se formou em Pedagogia pela UFF.</a:t>
            </a:r>
          </a:p>
          <a:p>
            <a:pPr marL="266700" lvl="0" indent="-266700" algn="just">
              <a:buFont typeface="+mj-lt"/>
              <a:buAutoNum type="arabicPeriod"/>
            </a:pPr>
            <a:r>
              <a:rPr lang="pt-BR" sz="4800" dirty="0"/>
              <a:t>Rafael dos Prazeres – Em 2012 se formou em Licenciatura em música pelo CBM. Rafael trabalha como professor de música na Aldeia Curumim, Escola Cata Vento e no projeto Aprendiz em Niterói.</a:t>
            </a:r>
          </a:p>
          <a:p>
            <a:pPr marL="266700" lvl="0" indent="-266700" algn="just">
              <a:buFont typeface="+mj-lt"/>
              <a:buAutoNum type="arabicPeriod"/>
            </a:pPr>
            <a:r>
              <a:rPr lang="pt-BR" sz="4800" dirty="0"/>
              <a:t>Raquel Terra dos Santos, se formou em Licenciatura em Música no CBM 2014– Raquel trabalha dando aulas de flauta doce e Canto Coral no Espaço Cultural da Grota e no Núcleo de Multiplicação de São Gonçalo. Trabalha também com trilha sonora </a:t>
            </a:r>
            <a:r>
              <a:rPr lang="pt-BR" sz="4800" dirty="0" err="1"/>
              <a:t>deTeatro</a:t>
            </a:r>
            <a:r>
              <a:rPr lang="pt-BR" sz="4800" dirty="0"/>
              <a:t>.</a:t>
            </a:r>
          </a:p>
          <a:p>
            <a:pPr marL="266700" lvl="0" indent="-266700" algn="just">
              <a:buFont typeface="+mj-lt"/>
              <a:buAutoNum type="arabicPeriod"/>
            </a:pPr>
            <a:r>
              <a:rPr lang="pt-BR" sz="4800" dirty="0"/>
              <a:t>Jefferson Almeida 22 anos– se formou em  Música e Tecnologia no CBM, trabalha como operador de som em diversas peças de teatro e musicais no Rio e São Paulo</a:t>
            </a:r>
          </a:p>
          <a:p>
            <a:pPr marL="266700" lvl="0" indent="-266700" algn="just">
              <a:buFont typeface="+mj-lt"/>
              <a:buAutoNum type="arabicPeriod"/>
            </a:pPr>
            <a:r>
              <a:rPr lang="pt-BR" sz="4800" dirty="0"/>
              <a:t>Wagner Gadelha – formado em Licenciatura em Música pela UFRJ em 2014. Trabalha como regente da Orquestra de Cordas da Grota e professor do Núcleo de Multiplicação em Nova Friburgo.</a:t>
            </a:r>
          </a:p>
          <a:p>
            <a:pPr marL="266700" lvl="0" indent="-266700" algn="just">
              <a:buFont typeface="+mj-lt"/>
              <a:buAutoNum type="arabicPeriod"/>
            </a:pPr>
            <a:r>
              <a:rPr lang="pt-BR" sz="4800" dirty="0"/>
              <a:t>Igor Siqueira – Formado em Licenciatura em Música pela UNIRIO –passou no concurso para professor de música do Município do Rio onde trabalha.</a:t>
            </a:r>
          </a:p>
          <a:p>
            <a:pPr marL="266700" lvl="0" indent="-266700" algn="just">
              <a:buFont typeface="+mj-lt"/>
              <a:buAutoNum type="arabicPeriod"/>
            </a:pPr>
            <a:r>
              <a:rPr lang="pt-BR" sz="4800" dirty="0"/>
              <a:t>Thiago Monteiro – Formado em Licenciatura em Música pela UNIRIO – trabalha como professor de violino no Espaço Cultural a Grota e no Núcleo de multiplicação de Itaboraí e no Colégio Abel em Niterói Passou no concurso para professor de música do Município do Rio de Janeiro.</a:t>
            </a:r>
          </a:p>
          <a:p>
            <a:pPr marL="266700" lvl="0" indent="-266700" algn="just">
              <a:buFont typeface="+mj-lt"/>
              <a:buAutoNum type="arabicPeriod"/>
            </a:pPr>
            <a:r>
              <a:rPr lang="pt-BR" sz="4800" dirty="0"/>
              <a:t>Tiago Cosmo – </a:t>
            </a:r>
            <a:r>
              <a:rPr lang="pt-BR" sz="4800" b="1" dirty="0"/>
              <a:t>Formado</a:t>
            </a:r>
            <a:r>
              <a:rPr lang="pt-BR" sz="4800" dirty="0"/>
              <a:t> em Licenciatura em Música pelo CBM em 2016. Fundou e coordena a Orquestra de Cordas Camerata Laranjeiras.</a:t>
            </a:r>
          </a:p>
          <a:p>
            <a:pPr marL="266700" lvl="0" indent="-266700" algn="just">
              <a:buFont typeface="+mj-lt"/>
              <a:buAutoNum type="arabicPeriod"/>
            </a:pPr>
            <a:r>
              <a:rPr lang="pt-BR" sz="4800" dirty="0"/>
              <a:t>Lauro Lira –</a:t>
            </a:r>
            <a:r>
              <a:rPr lang="pt-BR" sz="4800" b="1" dirty="0"/>
              <a:t>Formado</a:t>
            </a:r>
            <a:r>
              <a:rPr lang="pt-BR" sz="4800" dirty="0"/>
              <a:t> em Violoncelo na </a:t>
            </a:r>
            <a:r>
              <a:rPr lang="pt-BR" sz="4800" dirty="0" err="1"/>
              <a:t>Unirio</a:t>
            </a:r>
            <a:r>
              <a:rPr lang="pt-BR" sz="4800" dirty="0"/>
              <a:t> em 2014, atualmente está em Portugal fazendo mestrado na Universidade de Aveiro. </a:t>
            </a:r>
          </a:p>
          <a:p>
            <a:pPr marL="266700" lvl="0" indent="-266700" algn="just">
              <a:buFont typeface="+mj-lt"/>
              <a:buAutoNum type="arabicPeriod"/>
            </a:pPr>
            <a:r>
              <a:rPr lang="pt-BR" sz="4800" dirty="0"/>
              <a:t>Renato Reis Miranda – Formado em Licenciatura em Música pela UNIRIO</a:t>
            </a:r>
          </a:p>
          <a:p>
            <a:pPr marL="266700" lvl="0" indent="-266700" algn="just">
              <a:buFont typeface="+mj-lt"/>
              <a:buAutoNum type="arabicPeriod"/>
            </a:pPr>
            <a:r>
              <a:rPr lang="pt-BR" sz="4800" dirty="0" err="1"/>
              <a:t>Thalyta</a:t>
            </a:r>
            <a:r>
              <a:rPr lang="pt-BR" sz="4800" dirty="0"/>
              <a:t> Azevedo – </a:t>
            </a:r>
            <a:r>
              <a:rPr lang="pt-BR" sz="4800" b="1" dirty="0"/>
              <a:t>Formada </a:t>
            </a:r>
            <a:r>
              <a:rPr lang="pt-BR" sz="4800" dirty="0"/>
              <a:t>em Musicoterapia no CBM em 2015, atualmente trabalha como </a:t>
            </a:r>
            <a:r>
              <a:rPr lang="pt-BR" sz="4800" dirty="0" err="1"/>
              <a:t>musicoterapeuta</a:t>
            </a:r>
            <a:r>
              <a:rPr lang="pt-BR" sz="4800" dirty="0"/>
              <a:t> na Empresa CRER – Centro de Reabilitação e Reintegração.</a:t>
            </a:r>
          </a:p>
          <a:p>
            <a:pPr marL="266700" indent="-266700" algn="just">
              <a:buFont typeface="+mj-lt"/>
              <a:buAutoNum type="arabicPeriod"/>
            </a:pPr>
            <a:r>
              <a:rPr lang="pt-BR" sz="4800" dirty="0" err="1"/>
              <a:t>Taynara</a:t>
            </a:r>
            <a:r>
              <a:rPr lang="pt-BR" sz="4800" dirty="0"/>
              <a:t> Sales - Formada Licenciatura em música na UFRJ, toca na OCG e dá aulas de </a:t>
            </a:r>
            <a:r>
              <a:rPr lang="pt-BR" sz="4800" dirty="0" err="1"/>
              <a:t>Ukelele</a:t>
            </a:r>
            <a:r>
              <a:rPr lang="pt-BR" sz="4800" dirty="0"/>
              <a:t> no projeto Som +Eu em Niterói</a:t>
            </a:r>
          </a:p>
          <a:p>
            <a:pPr marL="266700" indent="-266700" algn="just">
              <a:buFont typeface="+mj-lt"/>
              <a:buAutoNum type="arabicPeriod"/>
            </a:pPr>
            <a:r>
              <a:rPr lang="pt-BR" sz="4800" dirty="0"/>
              <a:t>Alex Cadilho – Formado em Licenciatura em Música pela UFRJ</a:t>
            </a:r>
          </a:p>
          <a:p>
            <a:pPr marL="266700" lvl="0" indent="-266700" algn="just">
              <a:buFont typeface="+mj-lt"/>
              <a:buAutoNum type="arabicPeriod"/>
            </a:pPr>
            <a:r>
              <a:rPr lang="pt-BR" sz="5600" dirty="0"/>
              <a:t>Carina Leandro Maia – Formada em Licenciatura em Música pelo CBM</a:t>
            </a:r>
          </a:p>
          <a:p>
            <a:endParaRPr lang="pt-BR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32656" y="432048"/>
            <a:ext cx="6172200" cy="6516216"/>
          </a:xfrm>
        </p:spPr>
        <p:txBody>
          <a:bodyPr>
            <a:normAutofit fontScale="62500" lnSpcReduction="20000"/>
          </a:bodyPr>
          <a:lstStyle/>
          <a:p>
            <a:pPr lvl="0"/>
            <a:r>
              <a:rPr lang="pt-BR" b="1" dirty="0"/>
              <a:t>Alunos formados em nível técnico e cursando nível superior (trabalhando):</a:t>
            </a:r>
          </a:p>
          <a:p>
            <a:pPr>
              <a:buNone/>
            </a:pPr>
            <a:endParaRPr lang="pt-BR" dirty="0"/>
          </a:p>
          <a:p>
            <a:pPr marL="266700" lvl="0" indent="-266700">
              <a:buFont typeface="+mj-lt"/>
              <a:buAutoNum type="arabicPeriod"/>
            </a:pPr>
            <a:r>
              <a:rPr lang="pt-BR" dirty="0" err="1"/>
              <a:t>Nathan</a:t>
            </a:r>
            <a:r>
              <a:rPr lang="pt-BR" dirty="0"/>
              <a:t> Feitosa –  cursando Licenciatura em Música na </a:t>
            </a:r>
            <a:r>
              <a:rPr lang="pt-BR" dirty="0" err="1"/>
              <a:t>Unirio</a:t>
            </a:r>
            <a:r>
              <a:rPr lang="pt-BR" dirty="0"/>
              <a:t>. </a:t>
            </a:r>
          </a:p>
          <a:p>
            <a:pPr marL="266700" lvl="0" indent="-266700">
              <a:buFont typeface="+mj-lt"/>
              <a:buAutoNum type="arabicPeriod"/>
            </a:pPr>
            <a:r>
              <a:rPr lang="pt-BR" dirty="0"/>
              <a:t>Manuel Ferreira - cursando Licenciatura em Música na UFRJ </a:t>
            </a:r>
          </a:p>
          <a:p>
            <a:pPr marL="266700" lvl="0" indent="-266700">
              <a:buFont typeface="+mj-lt"/>
              <a:buAutoNum type="arabicPeriod"/>
            </a:pPr>
            <a:r>
              <a:rPr lang="pt-BR" dirty="0"/>
              <a:t>Ricardo Werneck - cursando Licenciatura em Música na </a:t>
            </a:r>
            <a:r>
              <a:rPr lang="pt-BR" dirty="0" err="1"/>
              <a:t>Unirio</a:t>
            </a:r>
            <a:endParaRPr lang="pt-BR" dirty="0"/>
          </a:p>
          <a:p>
            <a:pPr marL="266700" lvl="0" indent="-266700">
              <a:buFont typeface="+mj-lt"/>
              <a:buAutoNum type="arabicPeriod"/>
            </a:pPr>
            <a:r>
              <a:rPr lang="pt-BR" dirty="0" err="1"/>
              <a:t>Graziele</a:t>
            </a:r>
            <a:r>
              <a:rPr lang="pt-BR" dirty="0"/>
              <a:t> Bragança - cursando Licenciatura em Música na UFRJ</a:t>
            </a:r>
          </a:p>
          <a:p>
            <a:pPr marL="266700" lvl="0" indent="-266700">
              <a:buFont typeface="+mj-lt"/>
              <a:buAutoNum type="arabicPeriod"/>
            </a:pPr>
            <a:r>
              <a:rPr lang="pt-BR" dirty="0"/>
              <a:t>Marcos José Vieira 21 anos- cursando viola na </a:t>
            </a:r>
            <a:r>
              <a:rPr lang="pt-BR" dirty="0" err="1"/>
              <a:t>Unirio</a:t>
            </a:r>
            <a:r>
              <a:rPr lang="pt-BR" dirty="0"/>
              <a:t> </a:t>
            </a:r>
          </a:p>
          <a:p>
            <a:pPr marL="266700" lvl="0" indent="-266700">
              <a:buFont typeface="+mj-lt"/>
              <a:buAutoNum type="arabicPeriod"/>
            </a:pPr>
            <a:r>
              <a:rPr lang="pt-BR" dirty="0"/>
              <a:t>Priscila de Fátima - cursando Licenciatura em Música no CBM. </a:t>
            </a:r>
          </a:p>
          <a:p>
            <a:pPr marL="266700" lvl="0" indent="-266700">
              <a:buFont typeface="+mj-lt"/>
              <a:buAutoNum type="arabicPeriod"/>
            </a:pPr>
            <a:r>
              <a:rPr lang="pt-BR" dirty="0" err="1"/>
              <a:t>Soraya</a:t>
            </a:r>
            <a:r>
              <a:rPr lang="pt-BR" dirty="0"/>
              <a:t> Vieira - cursando Licenciatura em Música no CBM. </a:t>
            </a:r>
          </a:p>
          <a:p>
            <a:pPr marL="266700" lvl="0" indent="-266700">
              <a:buFont typeface="+mj-lt"/>
              <a:buAutoNum type="arabicPeriod"/>
            </a:pPr>
            <a:r>
              <a:rPr lang="pt-BR" dirty="0" err="1"/>
              <a:t>Daniely</a:t>
            </a:r>
            <a:r>
              <a:rPr lang="pt-BR" dirty="0"/>
              <a:t> Barros - cursando Letras na UFF. </a:t>
            </a:r>
          </a:p>
          <a:p>
            <a:pPr marL="266700" lvl="0" indent="-266700">
              <a:buFont typeface="+mj-lt"/>
              <a:buAutoNum type="arabicPeriod"/>
            </a:pPr>
            <a:r>
              <a:rPr lang="pt-BR" dirty="0"/>
              <a:t>Ricardo Werneck– cursando Licenciatura em Música na UNIRIO</a:t>
            </a:r>
          </a:p>
          <a:p>
            <a:pPr marL="266700" lvl="0" indent="-266700">
              <a:buFont typeface="+mj-lt"/>
              <a:buAutoNum type="arabicPeriod"/>
            </a:pPr>
            <a:r>
              <a:rPr lang="pt-BR" dirty="0" err="1"/>
              <a:t>Osmário</a:t>
            </a:r>
            <a:r>
              <a:rPr lang="pt-BR" dirty="0"/>
              <a:t> Bispo – Engenharia de Produção na Faculdade Anhanguera</a:t>
            </a:r>
          </a:p>
          <a:p>
            <a:pPr marL="266700" lvl="0" indent="-266700">
              <a:buFont typeface="+mj-lt"/>
              <a:buAutoNum type="arabicPeriod"/>
            </a:pPr>
            <a:r>
              <a:rPr lang="pt-BR" dirty="0" err="1"/>
              <a:t>Welton</a:t>
            </a:r>
            <a:r>
              <a:rPr lang="pt-BR" dirty="0"/>
              <a:t> César – Licenciatura em Física na UFF</a:t>
            </a:r>
          </a:p>
          <a:p>
            <a:pPr marL="266700" lvl="0" indent="-266700">
              <a:buFont typeface="+mj-lt"/>
              <a:buAutoNum type="arabicPeriod"/>
            </a:pPr>
            <a:r>
              <a:rPr lang="pt-BR" dirty="0" err="1"/>
              <a:t>Izabella</a:t>
            </a:r>
            <a:r>
              <a:rPr lang="pt-BR" dirty="0"/>
              <a:t> Cardozo – Licenciatura em Música na UNIRIO</a:t>
            </a:r>
          </a:p>
          <a:p>
            <a:pPr marL="266700" lvl="0" indent="-266700">
              <a:buFont typeface="+mj-lt"/>
              <a:buAutoNum type="arabicPeriod"/>
            </a:pPr>
            <a:r>
              <a:rPr lang="pt-BR" dirty="0"/>
              <a:t>Nick Coutinho – Cursando Licenciatura em Música no CBM</a:t>
            </a:r>
          </a:p>
          <a:p>
            <a:pPr marL="266700" lvl="0" indent="-266700">
              <a:buFont typeface="+mj-lt"/>
              <a:buAutoNum type="arabicPeriod"/>
            </a:pPr>
            <a:r>
              <a:rPr lang="pt-BR" dirty="0"/>
              <a:t>José Carlos Vidal – cursando Licenciatura em História pela Estácio</a:t>
            </a:r>
          </a:p>
          <a:p>
            <a:pPr marL="266700" lvl="0" indent="-266700">
              <a:buFont typeface="+mj-lt"/>
              <a:buAutoNum type="arabicPeriod"/>
            </a:pPr>
            <a:r>
              <a:rPr lang="pt-BR" dirty="0"/>
              <a:t>Rodrigo Soares – cursando Licenciatura em Música na UNIRIO</a:t>
            </a:r>
          </a:p>
          <a:p>
            <a:pPr marL="266700" lvl="0" indent="-266700">
              <a:buFont typeface="+mj-lt"/>
              <a:buAutoNum type="arabicPeriod"/>
            </a:pPr>
            <a:r>
              <a:rPr lang="pt-BR" dirty="0" err="1"/>
              <a:t>Kely</a:t>
            </a:r>
            <a:r>
              <a:rPr lang="pt-BR" dirty="0"/>
              <a:t> </a:t>
            </a:r>
            <a:r>
              <a:rPr lang="pt-BR" dirty="0" err="1"/>
              <a:t>Crsitina</a:t>
            </a:r>
            <a:r>
              <a:rPr lang="pt-BR" dirty="0"/>
              <a:t> – cursando Licenciatura em Música na UNIRIO</a:t>
            </a:r>
          </a:p>
          <a:p>
            <a:pPr marL="266700" lvl="0" indent="-266700">
              <a:buFont typeface="+mj-lt"/>
              <a:buAutoNum type="arabicPeriod"/>
            </a:pPr>
            <a:r>
              <a:rPr lang="pt-BR" dirty="0" err="1"/>
              <a:t>Ivson</a:t>
            </a:r>
            <a:r>
              <a:rPr lang="pt-BR" dirty="0"/>
              <a:t> Gouveia - cursando Licenciatura em Música na UNIRIO</a:t>
            </a:r>
          </a:p>
          <a:p>
            <a:pPr marL="266700" lvl="0" indent="-266700">
              <a:buFont typeface="+mj-lt"/>
              <a:buAutoNum type="arabicPeriod"/>
            </a:pPr>
            <a:r>
              <a:rPr lang="pt-BR" dirty="0"/>
              <a:t>Amanda Mateus - cursando Licenciatura em Música na UNIRIO</a:t>
            </a:r>
          </a:p>
          <a:p>
            <a:pPr marL="266700" lvl="0" indent="-266700">
              <a:buFont typeface="+mj-lt"/>
              <a:buAutoNum type="arabicPeriod"/>
            </a:pPr>
            <a:r>
              <a:rPr lang="pt-BR" dirty="0"/>
              <a:t>Albert Duarte – cursando arquitetura na Anhanguera.</a:t>
            </a:r>
          </a:p>
          <a:p>
            <a:pPr marL="266700" lvl="0" indent="-266700">
              <a:buFont typeface="+mj-lt"/>
              <a:buAutoNum type="arabicPeriod"/>
            </a:pPr>
            <a:r>
              <a:rPr lang="pt-BR" dirty="0"/>
              <a:t>Carlos Rodrigues – cursando Licenciatura em Música na UNIRIO</a:t>
            </a:r>
          </a:p>
          <a:p>
            <a:pPr marL="266700" lvl="0" indent="-266700">
              <a:buFont typeface="+mj-lt"/>
              <a:buAutoNum type="arabicPeriod"/>
            </a:pPr>
            <a:r>
              <a:rPr lang="pt-BR" dirty="0"/>
              <a:t>Luiza Mesquita – cursando Licenciatura em Música na UFRJ</a:t>
            </a:r>
          </a:p>
          <a:p>
            <a:endParaRPr lang="pt-BR" dirty="0"/>
          </a:p>
        </p:txBody>
      </p:sp>
      <p:pic>
        <p:nvPicPr>
          <p:cNvPr id="4" name="Imagem 3" descr="Imagem 0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4664" y="6876256"/>
            <a:ext cx="2706624" cy="1792224"/>
          </a:xfrm>
          <a:prstGeom prst="rect">
            <a:avLst/>
          </a:prstGeom>
        </p:spPr>
      </p:pic>
      <p:pic>
        <p:nvPicPr>
          <p:cNvPr id="7" name="Imagem 6" descr="IMG_234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01008" y="6948264"/>
            <a:ext cx="2645532" cy="1763688"/>
          </a:xfrm>
          <a:prstGeom prst="rect">
            <a:avLst/>
          </a:prstGeom>
        </p:spPr>
      </p:pic>
      <p:sp>
        <p:nvSpPr>
          <p:cNvPr id="8" name="CaixaDeTexto 7"/>
          <p:cNvSpPr txBox="1"/>
          <p:nvPr/>
        </p:nvSpPr>
        <p:spPr>
          <a:xfrm>
            <a:off x="404664" y="8532440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Anos 90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3501008" y="8604448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2017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Conteúdo 6"/>
          <p:cNvSpPr>
            <a:spLocks noGrp="1"/>
          </p:cNvSpPr>
          <p:nvPr>
            <p:ph idx="1"/>
          </p:nvPr>
        </p:nvSpPr>
        <p:spPr>
          <a:xfrm>
            <a:off x="404664" y="2483768"/>
            <a:ext cx="6172200" cy="6157192"/>
          </a:xfrm>
        </p:spPr>
        <p:txBody>
          <a:bodyPr>
            <a:normAutofit fontScale="62500" lnSpcReduction="20000"/>
          </a:bodyPr>
          <a:lstStyle/>
          <a:p>
            <a:pPr algn="just" fontAlgn="base"/>
            <a:r>
              <a:rPr lang="pt-BR" dirty="0"/>
              <a:t>O Espaço Cultural da Grota (ECG) é uma organização da sociedade civil, sem fins lucrativos, localizado na comunidade da Grota do Surucucu, em São Francisco, Niterói. Desde a década de 80 são realizadas no Espaço ações voltadas para promoção da cidadania através da cultura, música, arte e educação, desenvolvendo projetos de formação musical, empreendedorismo, educação complementar e de promoção social.</a:t>
            </a:r>
          </a:p>
          <a:p>
            <a:pPr algn="just" fontAlgn="base"/>
            <a:r>
              <a:rPr lang="pt-BR" dirty="0"/>
              <a:t>As atividades são desenvolvidas por profissionais, monitores e voluntários, todos envolvidos na prestação de serviços de qualidade e no cumprimento da missão do Espaço. Através dos projetos Mobilizando Talentos, Orquestras, </a:t>
            </a:r>
            <a:r>
              <a:rPr lang="pt-BR" dirty="0" err="1"/>
              <a:t>Musicalização</a:t>
            </a:r>
            <a:r>
              <a:rPr lang="pt-BR" dirty="0"/>
              <a:t> na pré- escola, Jovens Empreendedores, Multiplicando Talentos e Formação em Música, são oferecidos às crianças e jovens da comunidade aulas de iniciação musical, aperfeiçoamento dos instrumentos, teoria musical, artes, entre outras.</a:t>
            </a:r>
          </a:p>
          <a:p>
            <a:pPr algn="just" fontAlgn="base"/>
            <a:r>
              <a:rPr lang="pt-BR" dirty="0"/>
              <a:t>O objetivo do Espaço Cultural da Grota é contribuir para o desenvolvimento pessoal de quem se encontra em situação de vulnerabilidade, através da identificação e </a:t>
            </a:r>
            <a:r>
              <a:rPr lang="pt-BR" dirty="0" err="1"/>
              <a:t>potencialização</a:t>
            </a:r>
            <a:r>
              <a:rPr lang="pt-BR" dirty="0"/>
              <a:t> de talentos e vocações, construção de capacidades artísticas, ampliação da diversidade cultural, formação para prática cidadã, garantia dos direitos essenciais, profissionalização e inserção no mercado de trabalho.</a:t>
            </a:r>
          </a:p>
          <a:p>
            <a:pPr algn="just" fontAlgn="base"/>
            <a:r>
              <a:rPr lang="pt-BR" dirty="0"/>
              <a:t>O ECG é um local destinado ao aprendizado, manifestações artísticas e culturais, apresentações musicais e de convívio social, aberto à comunidade e população de Niterói. A sede operacional da organização ocupa uma área de 240m², em um prédio de dois pavimentos com acesso por rampas, e possui duas salas de aula, anfiteatro, cozinha, sala de leitura, informática e de ensaios.</a:t>
            </a:r>
          </a:p>
          <a:p>
            <a:pPr algn="just"/>
            <a:endParaRPr lang="pt-BR" dirty="0"/>
          </a:p>
        </p:txBody>
      </p:sp>
      <p:sp>
        <p:nvSpPr>
          <p:cNvPr id="8" name="CaixaDeTexto 7"/>
          <p:cNvSpPr txBox="1"/>
          <p:nvPr/>
        </p:nvSpPr>
        <p:spPr>
          <a:xfrm>
            <a:off x="908720" y="971600"/>
            <a:ext cx="511256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dirty="0"/>
              <a:t>RELIASE INSTITUCIONAL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42900" y="1187624"/>
            <a:ext cx="6172200" cy="8424936"/>
          </a:xfrm>
        </p:spPr>
        <p:txBody>
          <a:bodyPr>
            <a:normAutofit fontScale="55000" lnSpcReduction="20000"/>
          </a:bodyPr>
          <a:lstStyle/>
          <a:p>
            <a:pPr lvl="0">
              <a:buFont typeface="Wingdings" pitchFamily="2" charset="2"/>
              <a:buChar char="v"/>
            </a:pPr>
            <a:r>
              <a:rPr lang="pt-BR" sz="3400" b="1" dirty="0"/>
              <a:t>Ex-alunos e alunos da Grota cursando ou formados em outros cursos.</a:t>
            </a:r>
          </a:p>
          <a:p>
            <a:pPr>
              <a:buNone/>
            </a:pPr>
            <a:r>
              <a:rPr lang="pt-BR" dirty="0"/>
              <a:t> </a:t>
            </a:r>
          </a:p>
          <a:p>
            <a:pPr marL="266700" lvl="0" indent="-266700">
              <a:buFont typeface="+mj-lt"/>
              <a:buAutoNum type="arabicPeriod"/>
              <a:tabLst>
                <a:tab pos="361950" algn="l"/>
              </a:tabLst>
            </a:pPr>
            <a:r>
              <a:rPr lang="pt-BR" dirty="0"/>
              <a:t>Monique </a:t>
            </a:r>
            <a:r>
              <a:rPr lang="pt-BR" dirty="0" err="1"/>
              <a:t>Seabra</a:t>
            </a:r>
            <a:r>
              <a:rPr lang="pt-BR" dirty="0"/>
              <a:t> – </a:t>
            </a:r>
            <a:r>
              <a:rPr lang="pt-BR" b="1" dirty="0"/>
              <a:t>Formada</a:t>
            </a:r>
            <a:r>
              <a:rPr lang="pt-BR" dirty="0"/>
              <a:t> em Serviço Social na UFF</a:t>
            </a:r>
          </a:p>
          <a:p>
            <a:pPr marL="266700" lvl="0" indent="-266700">
              <a:buFont typeface="+mj-lt"/>
              <a:buAutoNum type="arabicPeriod"/>
              <a:tabLst>
                <a:tab pos="361950" algn="l"/>
              </a:tabLst>
            </a:pPr>
            <a:r>
              <a:rPr lang="pt-BR" dirty="0"/>
              <a:t>Diana </a:t>
            </a:r>
            <a:r>
              <a:rPr lang="pt-BR" dirty="0" err="1"/>
              <a:t>Pazzini</a:t>
            </a:r>
            <a:r>
              <a:rPr lang="pt-BR" dirty="0"/>
              <a:t> –Formada em Pedagogia na UFF</a:t>
            </a:r>
          </a:p>
          <a:p>
            <a:pPr marL="266700" lvl="0" indent="-266700">
              <a:buFont typeface="+mj-lt"/>
              <a:buAutoNum type="arabicPeriod"/>
              <a:tabLst>
                <a:tab pos="361950" algn="l"/>
              </a:tabLst>
            </a:pPr>
            <a:r>
              <a:rPr lang="pt-BR" dirty="0"/>
              <a:t>Caroline Oliveira – Formada em Enfermagem pela Estácio de Sá</a:t>
            </a:r>
          </a:p>
          <a:p>
            <a:pPr marL="266700" lvl="0" indent="-266700">
              <a:buFont typeface="+mj-lt"/>
              <a:buAutoNum type="arabicPeriod"/>
              <a:tabLst>
                <a:tab pos="361950" algn="l"/>
              </a:tabLst>
            </a:pPr>
            <a:r>
              <a:rPr lang="pt-BR" dirty="0"/>
              <a:t>Michelle Pinheiro – Formada em Administração pela Estácio de Sá.</a:t>
            </a:r>
          </a:p>
          <a:p>
            <a:pPr marL="266700" lvl="0" indent="-266700">
              <a:buFont typeface="+mj-lt"/>
              <a:buAutoNum type="arabicPeriod"/>
              <a:tabLst>
                <a:tab pos="361950" algn="l"/>
              </a:tabLst>
            </a:pPr>
            <a:r>
              <a:rPr lang="pt-BR" dirty="0" err="1"/>
              <a:t>Francine</a:t>
            </a:r>
            <a:r>
              <a:rPr lang="pt-BR" dirty="0"/>
              <a:t> </a:t>
            </a:r>
            <a:r>
              <a:rPr lang="pt-BR" dirty="0" err="1"/>
              <a:t>Drak</a:t>
            </a:r>
            <a:r>
              <a:rPr lang="pt-BR" dirty="0"/>
              <a:t> – Estuda Licenciatura em Música na UFRJ</a:t>
            </a:r>
          </a:p>
          <a:p>
            <a:pPr marL="266700" lvl="0" indent="-266700">
              <a:buFont typeface="+mj-lt"/>
              <a:buAutoNum type="arabicPeriod"/>
              <a:tabLst>
                <a:tab pos="361950" algn="l"/>
              </a:tabLst>
            </a:pPr>
            <a:r>
              <a:rPr lang="pt-BR" dirty="0"/>
              <a:t>Joyce Barcelos – Estuda Enfermagem na UFF</a:t>
            </a:r>
          </a:p>
          <a:p>
            <a:pPr marL="266700" lvl="0" indent="-266700">
              <a:buFont typeface="+mj-lt"/>
              <a:buAutoNum type="arabicPeriod"/>
              <a:tabLst>
                <a:tab pos="361950" algn="l"/>
              </a:tabLst>
            </a:pPr>
            <a:r>
              <a:rPr lang="pt-BR" dirty="0"/>
              <a:t>Rebeca Oliveira– Estuda Química na UFF</a:t>
            </a:r>
          </a:p>
          <a:p>
            <a:pPr marL="266700" lvl="0" indent="-266700">
              <a:buFont typeface="+mj-lt"/>
              <a:buAutoNum type="arabicPeriod"/>
              <a:tabLst>
                <a:tab pos="361950" algn="l"/>
              </a:tabLst>
            </a:pPr>
            <a:r>
              <a:rPr lang="pt-BR" dirty="0"/>
              <a:t>Mariana Ferreira </a:t>
            </a:r>
            <a:r>
              <a:rPr lang="pt-BR" b="1" dirty="0"/>
              <a:t>– Formada</a:t>
            </a:r>
            <a:r>
              <a:rPr lang="pt-BR" dirty="0"/>
              <a:t> Geografia na UERJ</a:t>
            </a:r>
          </a:p>
          <a:p>
            <a:pPr marL="266700" lvl="0" indent="-266700">
              <a:buFont typeface="+mj-lt"/>
              <a:buAutoNum type="arabicPeriod"/>
              <a:tabLst>
                <a:tab pos="361950" algn="l"/>
              </a:tabLst>
            </a:pPr>
            <a:r>
              <a:rPr lang="pt-BR" dirty="0"/>
              <a:t>Jorge Vidal – Estuda Engenharia na UFF</a:t>
            </a:r>
          </a:p>
          <a:p>
            <a:pPr marL="266700" lvl="0" indent="-266700">
              <a:buFont typeface="+mj-lt"/>
              <a:buAutoNum type="arabicPeriod"/>
              <a:tabLst>
                <a:tab pos="361950" algn="l"/>
              </a:tabLst>
            </a:pPr>
            <a:r>
              <a:rPr lang="pt-BR" dirty="0"/>
              <a:t>Douglas Martins – Estuda Biologia na UFF</a:t>
            </a:r>
          </a:p>
          <a:p>
            <a:pPr marL="266700" lvl="0" indent="-266700">
              <a:buFont typeface="+mj-lt"/>
              <a:buAutoNum type="arabicPeriod"/>
              <a:tabLst>
                <a:tab pos="361950" algn="l"/>
              </a:tabLst>
            </a:pPr>
            <a:r>
              <a:rPr lang="pt-BR" dirty="0"/>
              <a:t>Leticia Telles – formada em Licenciatura em Música na </a:t>
            </a:r>
            <a:r>
              <a:rPr lang="pt-BR" dirty="0" err="1"/>
              <a:t>Unirio</a:t>
            </a:r>
            <a:endParaRPr lang="pt-BR" dirty="0"/>
          </a:p>
          <a:p>
            <a:pPr marL="266700" lvl="0" indent="-266700">
              <a:buFont typeface="+mj-lt"/>
              <a:buAutoNum type="arabicPeriod"/>
              <a:tabLst>
                <a:tab pos="361950" algn="l"/>
              </a:tabLst>
            </a:pPr>
            <a:r>
              <a:rPr lang="pt-BR" dirty="0"/>
              <a:t>Rodrigo Rodrigues – formado em Fagote pela </a:t>
            </a:r>
            <a:r>
              <a:rPr lang="pt-BR" dirty="0" err="1"/>
              <a:t>Unirio</a:t>
            </a:r>
            <a:endParaRPr lang="pt-BR" dirty="0"/>
          </a:p>
          <a:p>
            <a:pPr marL="266700" lvl="0" indent="-266700">
              <a:buFont typeface="+mj-lt"/>
              <a:buAutoNum type="arabicPeriod"/>
              <a:tabLst>
                <a:tab pos="361950" algn="l"/>
              </a:tabLst>
            </a:pPr>
            <a:r>
              <a:rPr lang="pt-BR" dirty="0"/>
              <a:t>Tiago Gomes – cursando Engenharia de produção na Universo</a:t>
            </a:r>
          </a:p>
          <a:p>
            <a:pPr marL="266700" lvl="0" indent="-266700">
              <a:buFont typeface="+mj-lt"/>
              <a:buAutoNum type="arabicPeriod"/>
              <a:tabLst>
                <a:tab pos="361950" algn="l"/>
              </a:tabLst>
            </a:pPr>
            <a:r>
              <a:rPr lang="pt-BR" dirty="0" err="1"/>
              <a:t>Tayane</a:t>
            </a:r>
            <a:r>
              <a:rPr lang="pt-BR" dirty="0"/>
              <a:t> Gomes – cursando Direito na Universo</a:t>
            </a:r>
          </a:p>
          <a:p>
            <a:pPr marL="266700" lvl="0" indent="-266700">
              <a:buFont typeface="+mj-lt"/>
              <a:buAutoNum type="arabicPeriod"/>
              <a:tabLst>
                <a:tab pos="361950" algn="l"/>
              </a:tabLst>
            </a:pPr>
            <a:r>
              <a:rPr lang="pt-BR" dirty="0" err="1"/>
              <a:t>Talles</a:t>
            </a:r>
            <a:r>
              <a:rPr lang="pt-BR" dirty="0"/>
              <a:t> – cursando Engenharia de Produção na Universo</a:t>
            </a:r>
          </a:p>
          <a:p>
            <a:pPr marL="266700" lvl="0" indent="-266700">
              <a:buFont typeface="+mj-lt"/>
              <a:buAutoNum type="arabicPeriod"/>
              <a:tabLst>
                <a:tab pos="361950" algn="l"/>
              </a:tabLst>
            </a:pPr>
            <a:r>
              <a:rPr lang="pt-BR" dirty="0" err="1"/>
              <a:t>Taliane</a:t>
            </a:r>
            <a:r>
              <a:rPr lang="pt-BR" dirty="0"/>
              <a:t> – cursando Direito na Universo</a:t>
            </a:r>
          </a:p>
          <a:p>
            <a:pPr marL="266700" lvl="0" indent="-266700">
              <a:buFont typeface="+mj-lt"/>
              <a:buAutoNum type="arabicPeriod"/>
              <a:tabLst>
                <a:tab pos="361950" algn="l"/>
              </a:tabLst>
            </a:pPr>
            <a:r>
              <a:rPr lang="pt-BR" dirty="0" err="1"/>
              <a:t>Camille</a:t>
            </a:r>
            <a:r>
              <a:rPr lang="pt-BR" dirty="0"/>
              <a:t> Batista – formada em Letras na Rural</a:t>
            </a:r>
          </a:p>
          <a:p>
            <a:pPr marL="266700" lvl="0" indent="-266700">
              <a:buFont typeface="+mj-lt"/>
              <a:buAutoNum type="arabicPeriod"/>
              <a:tabLst>
                <a:tab pos="361950" algn="l"/>
              </a:tabLst>
            </a:pPr>
            <a:r>
              <a:rPr lang="pt-BR" dirty="0"/>
              <a:t>Thais Araujo – </a:t>
            </a:r>
            <a:r>
              <a:rPr lang="pt-BR" b="1" dirty="0"/>
              <a:t>Formada</a:t>
            </a:r>
            <a:r>
              <a:rPr lang="pt-BR" dirty="0"/>
              <a:t> em Direito na UERJ 2014</a:t>
            </a:r>
          </a:p>
          <a:p>
            <a:pPr marL="266700" lvl="0" indent="-266700">
              <a:buFont typeface="+mj-lt"/>
              <a:buAutoNum type="arabicPeriod"/>
              <a:tabLst>
                <a:tab pos="361950" algn="l"/>
              </a:tabLst>
            </a:pPr>
            <a:r>
              <a:rPr lang="pt-BR" dirty="0"/>
              <a:t>Elisa Pimentel de Abreu –  </a:t>
            </a:r>
            <a:r>
              <a:rPr lang="pt-BR" b="1" dirty="0"/>
              <a:t>Formada</a:t>
            </a:r>
            <a:r>
              <a:rPr lang="pt-BR" dirty="0"/>
              <a:t> em Pedagogia na </a:t>
            </a:r>
            <a:r>
              <a:rPr lang="pt-BR" dirty="0" err="1"/>
              <a:t>Unilasalle</a:t>
            </a:r>
            <a:r>
              <a:rPr lang="pt-BR" dirty="0"/>
              <a:t> 2013</a:t>
            </a:r>
          </a:p>
          <a:p>
            <a:pPr marL="266700" lvl="0" indent="-266700">
              <a:buFont typeface="+mj-lt"/>
              <a:buAutoNum type="arabicPeriod"/>
              <a:tabLst>
                <a:tab pos="361950" algn="l"/>
              </a:tabLst>
            </a:pPr>
            <a:r>
              <a:rPr lang="pt-BR" dirty="0"/>
              <a:t>Diego Monteiro – </a:t>
            </a:r>
            <a:r>
              <a:rPr lang="pt-BR" b="1" dirty="0"/>
              <a:t>Formado</a:t>
            </a:r>
            <a:r>
              <a:rPr lang="pt-BR" dirty="0"/>
              <a:t> em Educação Física na UFRJ 2014</a:t>
            </a:r>
          </a:p>
          <a:p>
            <a:pPr marL="266700" lvl="0" indent="-266700">
              <a:buFont typeface="+mj-lt"/>
              <a:buAutoNum type="arabicPeriod"/>
              <a:tabLst>
                <a:tab pos="361950" algn="l"/>
              </a:tabLst>
            </a:pPr>
            <a:r>
              <a:rPr lang="pt-BR" dirty="0" err="1"/>
              <a:t>Karine</a:t>
            </a:r>
            <a:r>
              <a:rPr lang="pt-BR" dirty="0"/>
              <a:t> Passos – </a:t>
            </a:r>
            <a:r>
              <a:rPr lang="pt-BR" b="1" dirty="0"/>
              <a:t>Formada</a:t>
            </a:r>
            <a:r>
              <a:rPr lang="pt-BR" dirty="0"/>
              <a:t> em Educação Física na UFRJ 2014</a:t>
            </a:r>
          </a:p>
          <a:p>
            <a:pPr marL="266700" lvl="0" indent="-266700">
              <a:buFont typeface="+mj-lt"/>
              <a:buAutoNum type="arabicPeriod"/>
              <a:tabLst>
                <a:tab pos="361950" algn="l"/>
              </a:tabLst>
            </a:pPr>
            <a:r>
              <a:rPr lang="pt-BR" dirty="0"/>
              <a:t>Pablo Barreto – cursando Produção Cultural no Instituto Federal do Rio de Janeiro</a:t>
            </a:r>
          </a:p>
          <a:p>
            <a:pPr marL="266700" lvl="0" indent="-266700">
              <a:buFont typeface="+mj-lt"/>
              <a:buAutoNum type="arabicPeriod"/>
              <a:tabLst>
                <a:tab pos="361950" algn="l"/>
              </a:tabLst>
            </a:pPr>
            <a:r>
              <a:rPr lang="pt-BR" dirty="0" err="1"/>
              <a:t>Osmário</a:t>
            </a:r>
            <a:r>
              <a:rPr lang="pt-BR" dirty="0"/>
              <a:t> Bispo – cursando Engenharia de Produção na Anhanguera</a:t>
            </a:r>
          </a:p>
          <a:p>
            <a:pPr marL="266700" lvl="0" indent="-266700">
              <a:buFont typeface="+mj-lt"/>
              <a:buAutoNum type="arabicPeriod"/>
              <a:tabLst>
                <a:tab pos="361950" algn="l"/>
              </a:tabLst>
            </a:pPr>
            <a:r>
              <a:rPr lang="pt-BR" dirty="0"/>
              <a:t>Rômulo Gonçalves – cursando Enfermagem na UFF</a:t>
            </a:r>
          </a:p>
          <a:p>
            <a:pPr marL="266700" lvl="0" indent="-266700">
              <a:buFont typeface="+mj-lt"/>
              <a:buAutoNum type="arabicPeriod"/>
              <a:tabLst>
                <a:tab pos="361950" algn="l"/>
              </a:tabLst>
            </a:pPr>
            <a:r>
              <a:rPr lang="pt-BR" dirty="0"/>
              <a:t>Vanessa Rodrigues – cursando engenharia na UERJ</a:t>
            </a:r>
          </a:p>
          <a:p>
            <a:pPr marL="266700" lvl="0" indent="-266700">
              <a:buFont typeface="+mj-lt"/>
              <a:buAutoNum type="arabicPeriod"/>
              <a:tabLst>
                <a:tab pos="361950" algn="l"/>
              </a:tabLst>
            </a:pPr>
            <a:r>
              <a:rPr lang="pt-BR" dirty="0"/>
              <a:t>Gabriela Rodrigues – cursando Artes na UFF</a:t>
            </a:r>
          </a:p>
          <a:p>
            <a:pPr marL="266700" lvl="0" indent="-266700">
              <a:buFont typeface="+mj-lt"/>
              <a:buAutoNum type="arabicPeriod"/>
              <a:tabLst>
                <a:tab pos="361950" algn="l"/>
              </a:tabLst>
            </a:pPr>
            <a:r>
              <a:rPr lang="pt-BR" dirty="0" err="1"/>
              <a:t>Jamilly</a:t>
            </a:r>
            <a:r>
              <a:rPr lang="pt-BR" dirty="0"/>
              <a:t> Wallace </a:t>
            </a:r>
            <a:r>
              <a:rPr lang="pt-BR" b="1" dirty="0"/>
              <a:t>– Formada</a:t>
            </a:r>
            <a:r>
              <a:rPr lang="pt-BR" dirty="0"/>
              <a:t> em Gestão de Recursos Humanos na Anhanguera 2015</a:t>
            </a:r>
          </a:p>
          <a:p>
            <a:pPr marL="266700" indent="-266700">
              <a:buFont typeface="+mj-lt"/>
              <a:buAutoNum type="arabicPeriod"/>
              <a:tabLst>
                <a:tab pos="361950" algn="l"/>
              </a:tabLst>
            </a:pPr>
            <a:r>
              <a:rPr lang="pt-BR" sz="2800" dirty="0"/>
              <a:t>Pablo Barreto – cursando Produção Cultural no Instituto Federal do Rio de Janeiro</a:t>
            </a:r>
          </a:p>
          <a:p>
            <a:pPr marL="266700" lvl="0" indent="-266700">
              <a:buFont typeface="+mj-lt"/>
              <a:buAutoNum type="arabicPeriod"/>
              <a:tabLst>
                <a:tab pos="361950" algn="l"/>
              </a:tabLst>
            </a:pPr>
            <a:endParaRPr lang="pt-BR" dirty="0"/>
          </a:p>
          <a:p>
            <a:pPr>
              <a:buNone/>
            </a:pPr>
            <a:r>
              <a:rPr lang="pt-BR" dirty="0"/>
              <a:t> </a:t>
            </a:r>
          </a:p>
          <a:p>
            <a:endParaRPr lang="pt-BR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 descr="17352266_1340029472723525_6962726342341553545_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717032" y="1259632"/>
            <a:ext cx="2736304" cy="2736304"/>
          </a:xfrm>
        </p:spPr>
      </p:pic>
      <p:pic>
        <p:nvPicPr>
          <p:cNvPr id="6" name="Imagem 5" descr="Página 11 de 2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2656" y="1331640"/>
            <a:ext cx="3280414" cy="2664296"/>
          </a:xfrm>
          <a:prstGeom prst="rect">
            <a:avLst/>
          </a:prstGeom>
        </p:spPr>
      </p:pic>
      <p:pic>
        <p:nvPicPr>
          <p:cNvPr id="7" name="Imagem 6" descr="19105915_1423635484362923_4594484633815102984_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01008" y="5076056"/>
            <a:ext cx="2739158" cy="2736304"/>
          </a:xfrm>
          <a:prstGeom prst="rect">
            <a:avLst/>
          </a:prstGeom>
        </p:spPr>
      </p:pic>
      <p:pic>
        <p:nvPicPr>
          <p:cNvPr id="8" name="Imagem 7" descr="0001 monique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92696" y="4572000"/>
            <a:ext cx="2448272" cy="3671950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260648" y="3995936"/>
            <a:ext cx="33843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/>
              <a:t>1ª turma Formada no CBM-CEU 2011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3645024" y="3995936"/>
            <a:ext cx="29523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/>
              <a:t>Thiago Monteiro, formado pela </a:t>
            </a:r>
            <a:r>
              <a:rPr lang="pt-BR" sz="1400" dirty="0" err="1"/>
              <a:t>UniRio</a:t>
            </a:r>
            <a:r>
              <a:rPr lang="pt-BR" sz="1400" dirty="0"/>
              <a:t> em 2016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404664" y="8244408"/>
            <a:ext cx="288032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/>
              <a:t>Monique </a:t>
            </a:r>
            <a:r>
              <a:rPr lang="pt-BR" sz="1600" dirty="0" err="1"/>
              <a:t>Seabra</a:t>
            </a:r>
            <a:r>
              <a:rPr lang="pt-BR" sz="1600" dirty="0"/>
              <a:t>, formada em Serviço Social em 2016</a:t>
            </a:r>
            <a:r>
              <a:rPr lang="pt-BR" dirty="0"/>
              <a:t>.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3501008" y="7812360"/>
            <a:ext cx="266429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/>
              <a:t>Diana </a:t>
            </a:r>
            <a:r>
              <a:rPr lang="pt-BR" sz="1600" dirty="0" err="1"/>
              <a:t>Pazzini</a:t>
            </a:r>
            <a:r>
              <a:rPr lang="pt-BR" sz="1600" dirty="0"/>
              <a:t>, formada em pedagogia em 2017</a:t>
            </a:r>
            <a:r>
              <a:rPr lang="pt-BR" dirty="0"/>
              <a:t>.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 descr="Uma imagem contendo pessoa, cena, mantendo, verde&#10;&#10;&#10;&#10;Descrição gerada automaticamente">
            <a:extLst>
              <a:ext uri="{FF2B5EF4-FFF2-40B4-BE49-F238E27FC236}">
                <a16:creationId xmlns:a16="http://schemas.microsoft.com/office/drawing/2014/main" id="{DC56020C-FA9A-E946-850D-875C8DB6D4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3457674"/>
            <a:ext cx="6172200" cy="4098726"/>
          </a:xfrm>
        </p:spPr>
      </p:pic>
      <p:pic>
        <p:nvPicPr>
          <p:cNvPr id="10" name="Imagem 9" descr="Uma imagem contendo pessoa, interior, pessoas, grupo&#10;&#10;&#10;&#10;Descrição gerada automaticamente">
            <a:extLst>
              <a:ext uri="{FF2B5EF4-FFF2-40B4-BE49-F238E27FC236}">
                <a16:creationId xmlns:a16="http://schemas.microsoft.com/office/drawing/2014/main" id="{3806C717-1756-2C4D-9C60-B0D052C789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102" y="9893"/>
            <a:ext cx="6858000" cy="4572000"/>
          </a:xfrm>
          <a:prstGeom prst="rect">
            <a:avLst/>
          </a:prstGeom>
        </p:spPr>
      </p:pic>
      <p:pic>
        <p:nvPicPr>
          <p:cNvPr id="12" name="Imagem 11" descr="Uma imagem contendo pessoa, ao ar livre, pessoas, grupo&#10;&#10;&#10;&#10;Descrição gerada automaticamente">
            <a:extLst>
              <a:ext uri="{FF2B5EF4-FFF2-40B4-BE49-F238E27FC236}">
                <a16:creationId xmlns:a16="http://schemas.microsoft.com/office/drawing/2014/main" id="{72EB880B-E483-8C48-849C-4BFA2FE009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971" y="2411760"/>
            <a:ext cx="6858000" cy="4570884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BFCD99F1-B48D-1342-8579-E34DD71921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31" y="6732240"/>
            <a:ext cx="6858000" cy="4164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6115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32656" y="1115616"/>
            <a:ext cx="6172200" cy="5852160"/>
          </a:xfrm>
        </p:spPr>
        <p:txBody>
          <a:bodyPr/>
          <a:lstStyle/>
          <a:p>
            <a:r>
              <a:rPr lang="pt-BR" b="1" dirty="0"/>
              <a:t>MÍDIA IMPRESSA</a:t>
            </a:r>
          </a:p>
        </p:txBody>
      </p:sp>
      <p:pic>
        <p:nvPicPr>
          <p:cNvPr id="8" name="Imagem 7" descr="imag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356992" y="5940152"/>
            <a:ext cx="3323342" cy="1912935"/>
          </a:xfrm>
          <a:prstGeom prst="rect">
            <a:avLst/>
          </a:prstGeom>
        </p:spPr>
      </p:pic>
      <p:pic>
        <p:nvPicPr>
          <p:cNvPr id="10" name="Imagem 9" descr="FB_IMG_143106578790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2656" y="5436096"/>
            <a:ext cx="2822060" cy="2539854"/>
          </a:xfrm>
          <a:prstGeom prst="rect">
            <a:avLst/>
          </a:prstGeom>
        </p:spPr>
      </p:pic>
      <p:pic>
        <p:nvPicPr>
          <p:cNvPr id="12" name="Imagem 11" descr="Com_sons_e_cores_voluntarios_sobem_a_Regiao_Serrana_OGloboNiteroi_05_02_201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0648" y="1979712"/>
            <a:ext cx="6237312" cy="3077258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 descr="10397835_849721191739488_4427446504188300103_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32656" y="1835696"/>
            <a:ext cx="3030937" cy="5428545"/>
          </a:xfrm>
        </p:spPr>
      </p:pic>
      <p:pic>
        <p:nvPicPr>
          <p:cNvPr id="6" name="Imagem 5" descr="Clipping_O Globo_5 dez 2014_Pag85_ Espaço Cultural da Grota_Cezann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01008" y="1835696"/>
            <a:ext cx="3046163" cy="5385508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76672" y="899592"/>
            <a:ext cx="5966420" cy="915120"/>
          </a:xfrm>
        </p:spPr>
        <p:txBody>
          <a:bodyPr/>
          <a:lstStyle/>
          <a:p>
            <a:pPr algn="ctr"/>
            <a:r>
              <a:rPr lang="pt-BR" b="1" dirty="0"/>
              <a:t>NOSSOS PRODUTOS</a:t>
            </a:r>
          </a:p>
        </p:txBody>
      </p:sp>
      <p:pic>
        <p:nvPicPr>
          <p:cNvPr id="4" name="Espaço Reservado para Conteúdo 3" descr="asdasdasd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149080" y="5148064"/>
            <a:ext cx="2304256" cy="3312368"/>
          </a:xfrm>
        </p:spPr>
      </p:pic>
      <p:pic>
        <p:nvPicPr>
          <p:cNvPr id="5" name="Imagem 4" descr="trab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8680" y="1979712"/>
            <a:ext cx="2808312" cy="2808312"/>
          </a:xfrm>
          <a:prstGeom prst="rect">
            <a:avLst/>
          </a:prstGeom>
        </p:spPr>
      </p:pic>
      <p:pic>
        <p:nvPicPr>
          <p:cNvPr id="6" name="Imagem 5" descr="10427343_1476864162591421_2389058050440269547_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17032" y="2267744"/>
            <a:ext cx="2763688" cy="2072765"/>
          </a:xfrm>
          <a:prstGeom prst="rect">
            <a:avLst/>
          </a:prstGeom>
        </p:spPr>
      </p:pic>
      <p:pic>
        <p:nvPicPr>
          <p:cNvPr id="7" name="Imagem 6" descr="preview (1)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6672" y="5148064"/>
            <a:ext cx="3240360" cy="1635369"/>
          </a:xfrm>
          <a:prstGeom prst="rect">
            <a:avLst/>
          </a:prstGeom>
        </p:spPr>
      </p:pic>
      <p:pic>
        <p:nvPicPr>
          <p:cNvPr id="8" name="Imagem 7" descr="preview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04664" y="7020272"/>
            <a:ext cx="3385270" cy="1703214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A71C192-D1C3-2746-8869-0AEF463B41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/>
              <a:t>A Música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DC759D5-7E56-8241-92B4-05CD6CE204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dirty="0"/>
              <a:t>A música tem gênero mas não se importa com o gênero de ninguém</a:t>
            </a:r>
          </a:p>
          <a:p>
            <a:r>
              <a:rPr lang="pt-BR" dirty="0"/>
              <a:t>A música não escolhe ninguém pela cor da pele ou pelo corte ou tipo de cabelo</a:t>
            </a:r>
          </a:p>
          <a:p>
            <a:r>
              <a:rPr lang="pt-BR" dirty="0"/>
              <a:t>A música fala todas as línguas </a:t>
            </a:r>
          </a:p>
          <a:p>
            <a:r>
              <a:rPr lang="pt-BR" dirty="0"/>
              <a:t>Está presente em todas as culturas</a:t>
            </a:r>
          </a:p>
          <a:p>
            <a:r>
              <a:rPr lang="pt-BR" dirty="0"/>
              <a:t>A música não julga, não condena</a:t>
            </a:r>
          </a:p>
          <a:p>
            <a:r>
              <a:rPr lang="pt-BR" dirty="0"/>
              <a:t>A Música acolhe, a música aceita</a:t>
            </a:r>
          </a:p>
          <a:p>
            <a:r>
              <a:rPr lang="pt-BR" dirty="0"/>
              <a:t>A música é tudo o que o mundo deveria ser</a:t>
            </a:r>
          </a:p>
          <a:p>
            <a:r>
              <a:rPr lang="pt-BR" dirty="0"/>
              <a:t>O que o mundo separa a música aproxima</a:t>
            </a:r>
          </a:p>
          <a:p>
            <a:pPr marL="0" indent="0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428574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32656" y="827584"/>
            <a:ext cx="6172200" cy="1524000"/>
          </a:xfrm>
        </p:spPr>
        <p:txBody>
          <a:bodyPr>
            <a:normAutofit fontScale="90000"/>
          </a:bodyPr>
          <a:lstStyle/>
          <a:p>
            <a:pPr algn="ctr"/>
            <a:r>
              <a:rPr lang="pt-BR" dirty="0"/>
              <a:t>O ESPAÇO CULTURAL DA GROTA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60648" y="2555776"/>
            <a:ext cx="6172200" cy="4320480"/>
          </a:xfrm>
        </p:spPr>
        <p:txBody>
          <a:bodyPr>
            <a:normAutofit fontScale="77500" lnSpcReduction="20000"/>
          </a:bodyPr>
          <a:lstStyle/>
          <a:p>
            <a:pPr marL="0" indent="0" algn="just">
              <a:buNone/>
            </a:pPr>
            <a:r>
              <a:rPr lang="pt-BR" dirty="0"/>
              <a:t>Inicialmente o Espaço Cultural da Grota era conhecida na comunidade como Horta. Pois além de aulas de corte e cultura, artesanato e música, no espaço também existia uma pequena horta onde os moradores podiam plantar e colher para sua alimentação diária. Com o crescimento do projeto, surgiu a necessidade de expandir o espaço físico. Em 2007 iniciou-se a obra de transformou a Horta no ECG contando com a ajuda de vários parceiros, como a </a:t>
            </a:r>
            <a:r>
              <a:rPr lang="pt-BR" dirty="0" err="1"/>
              <a:t>Brazil</a:t>
            </a:r>
            <a:r>
              <a:rPr lang="pt-BR" dirty="0"/>
              <a:t> </a:t>
            </a:r>
            <a:r>
              <a:rPr lang="pt-BR" dirty="0" err="1"/>
              <a:t>Foundation</a:t>
            </a:r>
            <a:r>
              <a:rPr lang="pt-BR" dirty="0"/>
              <a:t>, a </a:t>
            </a:r>
            <a:r>
              <a:rPr lang="pt-BR" dirty="0" err="1"/>
              <a:t>Cooperforte</a:t>
            </a:r>
            <a:r>
              <a:rPr lang="pt-BR" dirty="0"/>
              <a:t>, o HSBC e finalmente a 9ª Vara da Justiça Federal que alocou verba destinada à finalização das obras. O novo espaço foi inaugurado em maio de 2009. O Espaço Cultural da Grota passou a dispor das instalações completas para realização de suas atividades. </a:t>
            </a:r>
          </a:p>
        </p:txBody>
      </p:sp>
      <p:pic>
        <p:nvPicPr>
          <p:cNvPr id="5" name="Imagem 4" descr="C:\Documents and Settings\Sergio Porto\Desktop\ORQUESTRA\COMUNICAÇÃO\IMAGENS DO ECG\Espaço Cultural da Grota 00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89040" y="6732240"/>
            <a:ext cx="2880320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agem 5" descr="historico-ilustr-02[1]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4664" y="6732240"/>
            <a:ext cx="3227827" cy="1882899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332656" y="8604448"/>
            <a:ext cx="20882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/>
              <a:t>A “horta” em 2006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3717032" y="8604448"/>
            <a:ext cx="26642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/>
              <a:t>O ECG no ano de 2009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32656" y="971600"/>
            <a:ext cx="6172200" cy="968920"/>
          </a:xfrm>
        </p:spPr>
        <p:txBody>
          <a:bodyPr/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MISSÃO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32656" y="2051720"/>
            <a:ext cx="6172200" cy="2927464"/>
          </a:xfrm>
        </p:spPr>
        <p:txBody>
          <a:bodyPr/>
          <a:lstStyle/>
          <a:p>
            <a:pPr algn="just"/>
            <a:r>
              <a:rPr lang="pt-BR" dirty="0"/>
              <a:t>Mobilizar talentos, desenvolver habilidades e ampliar o universo de referências culturais em crianças, adolescentes e jovens das comunidades, para gerar oportunidades que permitam realizações pessoais e o exercício pleno da cidadania.</a:t>
            </a:r>
          </a:p>
        </p:txBody>
      </p:sp>
      <p:pic>
        <p:nvPicPr>
          <p:cNvPr id="4" name="Imagem 3" descr="orquestra-grota-01[1]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72816" y="5148064"/>
            <a:ext cx="3528392" cy="3574797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1700808" y="8676456"/>
            <a:ext cx="25202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/>
              <a:t>Foto de Umberto Medeiros- 2005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04664" y="1115616"/>
            <a:ext cx="6172200" cy="843112"/>
          </a:xfrm>
        </p:spPr>
        <p:txBody>
          <a:bodyPr/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RELIASE ARTÍSTICO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pPr algn="just"/>
            <a:r>
              <a:rPr lang="pt-BR" sz="3300" dirty="0"/>
              <a:t>A Orquestra de Cordas da Grota foi criada em 1995, a partir do trabalho voluntário de músicos e educadores, que queriam oferecer a crianças e jovens da Grota do Surucucu, através da formação musical, uma oportunidade de desenvolvimento  humano e social. O talento e a dedicação dos jovens transformaram o projeto social em um trabalho musical de valor reconhecido. Hoje com 250 alunos de flauta, violino, viola, violoncelo, flauta transversa e percussão, sob a direção de Marcio </a:t>
            </a:r>
            <a:r>
              <a:rPr lang="pt-BR" sz="3300" dirty="0" err="1"/>
              <a:t>Selles</a:t>
            </a:r>
            <a:r>
              <a:rPr lang="pt-BR" sz="3300" dirty="0"/>
              <a:t> e </a:t>
            </a:r>
            <a:r>
              <a:rPr lang="pt-BR" sz="3300" dirty="0" err="1"/>
              <a:t>Lenora</a:t>
            </a:r>
            <a:r>
              <a:rPr lang="pt-BR" sz="3300" dirty="0"/>
              <a:t> Mendes, os músicos da Orquestra de Cordas da Grota encantam plateias seletas, não apenas pela precisão com que executam peças de Bach, </a:t>
            </a:r>
            <a:r>
              <a:rPr lang="pt-BR" sz="3300" dirty="0" err="1"/>
              <a:t>Haendel</a:t>
            </a:r>
            <a:r>
              <a:rPr lang="pt-BR" sz="3300" dirty="0"/>
              <a:t> e Vivaldi, mas também pela irreverência com que combinam a música clássica com instrumentos modernos de percussão e cordas, em releituras empolgantes de clássicos da MPB. Desde sua criação, a Orquestra vem se apresentando com regularidade em salas de concerto, teatros, escolas e igrejas de todo o </a:t>
            </a:r>
            <a:r>
              <a:rPr lang="pt-BR" sz="3300" dirty="0" err="1"/>
              <a:t>Brazil</a:t>
            </a:r>
            <a:r>
              <a:rPr lang="pt-BR" sz="3300" dirty="0"/>
              <a:t> </a:t>
            </a:r>
            <a:r>
              <a:rPr lang="pt-BR" sz="3300" dirty="0" err="1"/>
              <a:t>Foundation</a:t>
            </a:r>
            <a:r>
              <a:rPr lang="pt-BR" sz="3300" dirty="0"/>
              <a:t>, os seis jovens que iniciaram o projeto Grota há 18 anos foram que iniciaram o projeto na Grota há 18 anos foram representar a Orquestra no IV </a:t>
            </a:r>
            <a:r>
              <a:rPr lang="pt-BR" sz="3300" dirty="0" err="1"/>
              <a:t>Annual</a:t>
            </a:r>
            <a:r>
              <a:rPr lang="pt-BR" sz="3300" dirty="0"/>
              <a:t> Gala, um jantar pela América Central a convite do Itamaraty, apresentando-se no Panamá, Costa Rica, El Salvador, Nicarágua e Belize. Em 2010, ao completar 15 anos, a Orquestra gravou seu terceiro CD. Tendo recebido o Título de Patrimônio Imaterial da Cidade de Niterói, apresenta uma série de concertos, retribuindo e divulgando para o público niteroiense a homenagem recebida.</a:t>
            </a:r>
          </a:p>
          <a:p>
            <a:endParaRPr lang="pt-BR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32656" y="827584"/>
            <a:ext cx="6172200" cy="896912"/>
          </a:xfrm>
        </p:spPr>
        <p:txBody>
          <a:bodyPr>
            <a:normAutofit/>
          </a:bodyPr>
          <a:lstStyle/>
          <a:p>
            <a:pPr algn="ctr"/>
            <a:r>
              <a:rPr lang="pt-BR" dirty="0"/>
              <a:t>ATIVIDADES DO ECG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32656" y="1835696"/>
            <a:ext cx="6172200" cy="2232248"/>
          </a:xfrm>
        </p:spPr>
        <p:txBody>
          <a:bodyPr numCol="2">
            <a:normAutofit fontScale="70000" lnSpcReduction="20000"/>
          </a:bodyPr>
          <a:lstStyle/>
          <a:p>
            <a:r>
              <a:rPr lang="pt-BR" dirty="0"/>
              <a:t>Flauta Doce </a:t>
            </a:r>
          </a:p>
          <a:p>
            <a:r>
              <a:rPr lang="pt-BR" dirty="0"/>
              <a:t>Violino / viola</a:t>
            </a:r>
          </a:p>
          <a:p>
            <a:r>
              <a:rPr lang="pt-BR" dirty="0"/>
              <a:t>violoncelo</a:t>
            </a:r>
          </a:p>
          <a:p>
            <a:r>
              <a:rPr lang="pt-BR" dirty="0"/>
              <a:t>Contrabaixo</a:t>
            </a:r>
          </a:p>
          <a:p>
            <a:r>
              <a:rPr lang="pt-BR" dirty="0"/>
              <a:t>Harpa</a:t>
            </a:r>
          </a:p>
          <a:p>
            <a:r>
              <a:rPr lang="pt-BR" dirty="0"/>
              <a:t>Flauta Transversa</a:t>
            </a:r>
          </a:p>
          <a:p>
            <a:r>
              <a:rPr lang="pt-BR" dirty="0"/>
              <a:t>Prática de orquestra</a:t>
            </a:r>
          </a:p>
          <a:p>
            <a:r>
              <a:rPr lang="pt-BR" dirty="0"/>
              <a:t>Violão</a:t>
            </a:r>
          </a:p>
          <a:p>
            <a:r>
              <a:rPr lang="pt-BR" dirty="0"/>
              <a:t>Cavaquinho</a:t>
            </a:r>
          </a:p>
          <a:p>
            <a:r>
              <a:rPr lang="pt-BR" dirty="0"/>
              <a:t>Percussão </a:t>
            </a:r>
          </a:p>
          <a:p>
            <a:r>
              <a:rPr lang="pt-BR" dirty="0"/>
              <a:t>Percepção musical</a:t>
            </a:r>
          </a:p>
          <a:p>
            <a:r>
              <a:rPr lang="pt-BR" dirty="0"/>
              <a:t>Teoria Musical</a:t>
            </a:r>
          </a:p>
          <a:p>
            <a:r>
              <a:rPr lang="pt-BR" dirty="0"/>
              <a:t>Coro </a:t>
            </a:r>
            <a:r>
              <a:rPr lang="pt-BR" dirty="0" err="1"/>
              <a:t>Infanto</a:t>
            </a:r>
            <a:r>
              <a:rPr lang="pt-BR" dirty="0"/>
              <a:t> juvenil</a:t>
            </a:r>
          </a:p>
          <a:p>
            <a:r>
              <a:rPr lang="pt-BR" dirty="0"/>
              <a:t>Pintura </a:t>
            </a:r>
          </a:p>
          <a:p>
            <a:r>
              <a:rPr lang="pt-BR" dirty="0"/>
              <a:t>Desenho </a:t>
            </a:r>
          </a:p>
          <a:p>
            <a:r>
              <a:rPr lang="pt-BR" dirty="0"/>
              <a:t>Capoeira</a:t>
            </a:r>
          </a:p>
        </p:txBody>
      </p:sp>
      <p:pic>
        <p:nvPicPr>
          <p:cNvPr id="5" name="Imagem 4" descr="IMG_775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4704974" y="6104338"/>
            <a:ext cx="2281262" cy="1520841"/>
          </a:xfrm>
          <a:prstGeom prst="rect">
            <a:avLst/>
          </a:prstGeom>
        </p:spPr>
      </p:pic>
      <p:pic>
        <p:nvPicPr>
          <p:cNvPr id="6" name="Imagem 5" descr="IMG_035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5061182" y="4235962"/>
            <a:ext cx="1872208" cy="1248139"/>
          </a:xfrm>
          <a:prstGeom prst="rect">
            <a:avLst/>
          </a:prstGeom>
        </p:spPr>
      </p:pic>
      <p:pic>
        <p:nvPicPr>
          <p:cNvPr id="8" name="Imagem 7" descr="IMG_20170513_09382035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04864" y="7308304"/>
            <a:ext cx="2788930" cy="1568773"/>
          </a:xfrm>
          <a:prstGeom prst="rect">
            <a:avLst/>
          </a:prstGeom>
        </p:spPr>
      </p:pic>
      <p:pic>
        <p:nvPicPr>
          <p:cNvPr id="9" name="Imagem 8" descr="IMG_203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60648" y="5364088"/>
            <a:ext cx="1895872" cy="2843808"/>
          </a:xfrm>
          <a:prstGeom prst="rect">
            <a:avLst/>
          </a:prstGeom>
        </p:spPr>
      </p:pic>
      <p:pic>
        <p:nvPicPr>
          <p:cNvPr id="10" name="Imagem 9" descr="001 ocg 000000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76672" y="3995936"/>
            <a:ext cx="4725144" cy="1845360"/>
          </a:xfrm>
          <a:prstGeom prst="rect">
            <a:avLst/>
          </a:prstGeom>
        </p:spPr>
      </p:pic>
      <p:sp>
        <p:nvSpPr>
          <p:cNvPr id="12" name="CaixaDeTexto 11"/>
          <p:cNvSpPr txBox="1"/>
          <p:nvPr/>
        </p:nvSpPr>
        <p:spPr>
          <a:xfrm>
            <a:off x="188640" y="8244408"/>
            <a:ext cx="2736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/>
              <a:t>Fotos de Alexandra </a:t>
            </a:r>
            <a:r>
              <a:rPr lang="pt-BR" sz="1200" dirty="0" err="1"/>
              <a:t>Seabra</a:t>
            </a:r>
            <a:r>
              <a:rPr lang="pt-BR" sz="1200" dirty="0"/>
              <a:t> </a:t>
            </a:r>
          </a:p>
          <a:p>
            <a:r>
              <a:rPr lang="pt-BR" sz="1200" dirty="0"/>
              <a:t>2016</a:t>
            </a:r>
          </a:p>
        </p:txBody>
      </p:sp>
      <p:pic>
        <p:nvPicPr>
          <p:cNvPr id="14" name="Imagem 13" descr="IMG_6978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132856" y="5724128"/>
            <a:ext cx="2952328" cy="1584176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76672" y="1115616"/>
            <a:ext cx="5904656" cy="1008112"/>
          </a:xfrm>
        </p:spPr>
        <p:txBody>
          <a:bodyPr>
            <a:noAutofit/>
          </a:bodyPr>
          <a:lstStyle/>
          <a:p>
            <a:pPr algn="ctr"/>
            <a:r>
              <a:rPr lang="pt-BR" sz="4000" dirty="0"/>
              <a:t>PROGRAMAS REALIZADOS </a:t>
            </a:r>
            <a:br>
              <a:rPr lang="pt-BR" sz="4000" dirty="0"/>
            </a:br>
            <a:r>
              <a:rPr lang="pt-BR" sz="4000" dirty="0"/>
              <a:t>DESDE 2009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32656" y="2267744"/>
            <a:ext cx="6172200" cy="5852160"/>
          </a:xfrm>
        </p:spPr>
        <p:txBody>
          <a:bodyPr>
            <a:normAutofit fontScale="62500" lnSpcReduction="20000"/>
          </a:bodyPr>
          <a:lstStyle/>
          <a:p>
            <a:pPr algn="just">
              <a:buNone/>
            </a:pPr>
            <a:r>
              <a:rPr lang="pt-BR" b="1" u="sng" dirty="0"/>
              <a:t>A – FORMAÇÃO EM MÚSICA</a:t>
            </a:r>
            <a:endParaRPr lang="pt-BR" dirty="0"/>
          </a:p>
          <a:p>
            <a:pPr algn="just">
              <a:buNone/>
            </a:pPr>
            <a:endParaRPr lang="pt-BR" u="sng" dirty="0"/>
          </a:p>
          <a:p>
            <a:pPr algn="just">
              <a:buNone/>
            </a:pPr>
            <a:r>
              <a:rPr lang="pt-BR" u="sng" dirty="0"/>
              <a:t>Objetivo</a:t>
            </a:r>
            <a:r>
              <a:rPr lang="pt-BR" dirty="0"/>
              <a:t>: Desenvolver habilidades e capacitar jovens e adolescentes, maiores de 16 anos, para que, além de músicos qualificados integrantes da Orquestra de Cordas da Grota, possam se tornar instrutores de música, gerando mais oportunidades de renda e que lhes permitam realizações pessoais, individual ou coletivamente, e o exercício da cidadania.</a:t>
            </a:r>
          </a:p>
          <a:p>
            <a:pPr algn="just">
              <a:buNone/>
            </a:pPr>
            <a:r>
              <a:rPr lang="pt-BR" u="sng" dirty="0"/>
              <a:t>Critérios:</a:t>
            </a:r>
            <a:r>
              <a:rPr lang="pt-BR" dirty="0"/>
              <a:t> formação cidadã e profissional para jovens entre 16 e 24 anos, alunos da rede pública de ensino, proporcionando, além da formação em música, acesso a conteúdos sobre cooperativismo, ética, empreendedorismo, cidadania, combate às drogas e prevenção de doenças sexualmente transmissíveis. O curso tem 3 anos de duração e conta com parceiros importantes como a UFF e UNIRIO, que dão suporte acadêmico ao projeto. Ao terminar a formação, o jovem, a partir de 16 anos é encaminhado a se tornar MEI, atendendo à legislação trabalhista, como Instrutor de Música. </a:t>
            </a:r>
          </a:p>
          <a:p>
            <a:pPr algn="just">
              <a:buNone/>
            </a:pPr>
            <a:r>
              <a:rPr lang="pt-BR" dirty="0"/>
              <a:t>	Esse projeto de formação iniciou em 2005 e todos os anos são formados alunos que podem ser incluídos no mercado de trabalho como músicos ou instrutores de música. </a:t>
            </a:r>
          </a:p>
          <a:p>
            <a:pPr algn="just">
              <a:buNone/>
            </a:pPr>
            <a:r>
              <a:rPr lang="pt-BR" dirty="0"/>
              <a:t>	Os alunos formados recebem certificação pelo Espaço Cultural da Grota. Desde 2005 já formamos 60 alunos que atuam tanto no projeto da Grota como em outros projetos culturais em Niterói e no Rio de Janeiro. 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48680" y="1259632"/>
            <a:ext cx="5966420" cy="3647544"/>
          </a:xfrm>
        </p:spPr>
        <p:txBody>
          <a:bodyPr>
            <a:normAutofit fontScale="92500"/>
          </a:bodyPr>
          <a:lstStyle/>
          <a:p>
            <a:pPr algn="just">
              <a:buNone/>
            </a:pPr>
            <a:r>
              <a:rPr lang="pt-BR" b="1" u="sng" dirty="0"/>
              <a:t>B – MOBILIZANDO TALENTOS</a:t>
            </a:r>
            <a:endParaRPr lang="pt-BR" dirty="0"/>
          </a:p>
          <a:p>
            <a:pPr algn="just">
              <a:buNone/>
            </a:pPr>
            <a:r>
              <a:rPr lang="pt-BR" b="1" dirty="0"/>
              <a:t> </a:t>
            </a:r>
            <a:endParaRPr lang="pt-BR" dirty="0"/>
          </a:p>
          <a:p>
            <a:pPr algn="just">
              <a:buNone/>
            </a:pPr>
            <a:r>
              <a:rPr lang="pt-BR" dirty="0"/>
              <a:t> </a:t>
            </a:r>
          </a:p>
          <a:p>
            <a:pPr algn="just">
              <a:buNone/>
            </a:pPr>
            <a:r>
              <a:rPr lang="pt-BR" u="sng" dirty="0"/>
              <a:t>Objetivo</a:t>
            </a:r>
            <a:r>
              <a:rPr lang="pt-BR" dirty="0"/>
              <a:t>: Acolher as crianças e adolescentes da comunidade da Grota e arredores, incentivando-os no aprendizado da música. Outras atividades também são oferecidas tais como desenho, pintura, leitura, capoeira, etc.</a:t>
            </a:r>
          </a:p>
          <a:p>
            <a:pPr>
              <a:buNone/>
            </a:pPr>
            <a:endParaRPr lang="pt-BR" dirty="0"/>
          </a:p>
        </p:txBody>
      </p:sp>
      <p:pic>
        <p:nvPicPr>
          <p:cNvPr id="4" name="Imagem 3" descr="Imagem 008 (2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4704" y="4860032"/>
            <a:ext cx="5266944" cy="3584448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04664" y="220589"/>
            <a:ext cx="6192688" cy="6094258"/>
          </a:xfrm>
        </p:spPr>
        <p:txBody>
          <a:bodyPr>
            <a:normAutofit fontScale="70000" lnSpcReduction="20000"/>
          </a:bodyPr>
          <a:lstStyle/>
          <a:p>
            <a:pPr algn="just">
              <a:buNone/>
            </a:pPr>
            <a:r>
              <a:rPr lang="pt-BR" b="1" u="sng" dirty="0"/>
              <a:t>C – MULTIPLICANDO TALENTOS</a:t>
            </a:r>
            <a:endParaRPr lang="pt-BR" dirty="0"/>
          </a:p>
          <a:p>
            <a:pPr algn="just">
              <a:buNone/>
            </a:pPr>
            <a:endParaRPr lang="pt-BR" b="1" u="sng" dirty="0"/>
          </a:p>
          <a:p>
            <a:pPr algn="just">
              <a:buNone/>
            </a:pPr>
            <a:r>
              <a:rPr lang="pt-BR" b="1" u="sng" dirty="0"/>
              <a:t>Objetivo</a:t>
            </a:r>
            <a:r>
              <a:rPr lang="pt-BR" dirty="0"/>
              <a:t>: replicar a experiência do Espaço Cultural da Grota em outras comunidades com crianças e adolescentes em condições de vulnerabilidade social –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pt-BR" dirty="0"/>
              <a:t>Núcleos de Multiplicação: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pt-BR" dirty="0" err="1"/>
              <a:t>Badu</a:t>
            </a:r>
            <a:r>
              <a:rPr lang="pt-BR" dirty="0"/>
              <a:t> (desde 2007)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pt-BR" dirty="0"/>
              <a:t>Casa de Pedro  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pt-BR" dirty="0" err="1"/>
              <a:t>Ititioca</a:t>
            </a:r>
            <a:r>
              <a:rPr lang="pt-BR" dirty="0"/>
              <a:t> (desde 2009), 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pt-BR" dirty="0"/>
              <a:t>Morro do Preventório (desde 2010), 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pt-BR" dirty="0"/>
              <a:t>Cavalão (desde 2010), 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pt-BR" dirty="0"/>
              <a:t>IEPIC (desde 2016), 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pt-BR" dirty="0"/>
              <a:t>Vital Brasil (desde 2016)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pt-BR" dirty="0"/>
              <a:t>Região Oceânica (desde 2017)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pt-BR" dirty="0"/>
              <a:t>Itaboraí (desde 2007)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pt-BR" dirty="0"/>
              <a:t>Coelho SG (desde 2015)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pt-BR" dirty="0"/>
              <a:t>Maricá (desde 2010)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pt-BR" dirty="0"/>
              <a:t>Friburgo (desde 2017)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pt-BR" dirty="0"/>
              <a:t>Creche Bethânia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pt-BR" dirty="0"/>
              <a:t>Creche Margareth Flores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pt-BR" dirty="0"/>
              <a:t>Neves SG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pt-BR" dirty="0"/>
              <a:t>Bom Samaritano</a:t>
            </a:r>
          </a:p>
          <a:p>
            <a:pPr marL="514350" indent="-514350" algn="just">
              <a:buFont typeface="+mj-lt"/>
              <a:buAutoNum type="arabicPeriod"/>
            </a:pPr>
            <a:endParaRPr lang="pt-BR" dirty="0"/>
          </a:p>
          <a:p>
            <a:pPr marL="514350" indent="-514350" algn="just">
              <a:buFont typeface="+mj-lt"/>
              <a:buAutoNum type="arabicPeriod"/>
            </a:pPr>
            <a:endParaRPr lang="pt-BR" dirty="0"/>
          </a:p>
          <a:p>
            <a:pPr algn="just">
              <a:buNone/>
            </a:pPr>
            <a:endParaRPr lang="pt-BR" dirty="0"/>
          </a:p>
          <a:p>
            <a:pPr algn="just">
              <a:buNone/>
            </a:pPr>
            <a:endParaRPr lang="pt-BR" dirty="0"/>
          </a:p>
        </p:txBody>
      </p:sp>
      <p:pic>
        <p:nvPicPr>
          <p:cNvPr id="4" name="Imagem 3" descr="16507938_1459392230771483_4802987641229874439_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3953" y="6747706"/>
            <a:ext cx="3328369" cy="1872208"/>
          </a:xfrm>
          <a:prstGeom prst="rect">
            <a:avLst/>
          </a:prstGeom>
        </p:spPr>
      </p:pic>
      <p:pic>
        <p:nvPicPr>
          <p:cNvPr id="5" name="Imagem 4" descr="19958964_1295057780592162_2859531603707254339_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95680" y="6444208"/>
            <a:ext cx="3094909" cy="2479204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1556792" y="8532440"/>
            <a:ext cx="28803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dirty="0"/>
              <a:t>Núcleo </a:t>
            </a:r>
            <a:r>
              <a:rPr lang="pt-BR" sz="1100" dirty="0" err="1"/>
              <a:t>Badu</a:t>
            </a:r>
            <a:r>
              <a:rPr lang="pt-BR" sz="1100" dirty="0"/>
              <a:t>. Foto de 2017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3717032" y="5940152"/>
            <a:ext cx="25202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/>
              <a:t>Núcleo Apollo. Foto de 2016</a:t>
            </a: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uxo">
  <a:themeElements>
    <a:clrScheme name="Fluxo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uxo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ux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3064</TotalTime>
  <Words>2045</Words>
  <Application>Microsoft Macintosh PowerPoint</Application>
  <PresentationFormat>Apresentação na tela (4:3)</PresentationFormat>
  <Paragraphs>194</Paragraphs>
  <Slides>26</Slides>
  <Notes>1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26</vt:i4>
      </vt:variant>
    </vt:vector>
  </HeadingPairs>
  <TitlesOfParts>
    <vt:vector size="31" baseType="lpstr">
      <vt:lpstr>Calibri</vt:lpstr>
      <vt:lpstr>Constantia</vt:lpstr>
      <vt:lpstr>Wingdings</vt:lpstr>
      <vt:lpstr>Wingdings 2</vt:lpstr>
      <vt:lpstr>Fluxo</vt:lpstr>
      <vt:lpstr>PORTIFOLIO</vt:lpstr>
      <vt:lpstr>Apresentação do PowerPoint</vt:lpstr>
      <vt:lpstr>O ESPAÇO CULTURAL DA GROTA</vt:lpstr>
      <vt:lpstr>MISSÃO</vt:lpstr>
      <vt:lpstr>RELIASE ARTÍSTICO</vt:lpstr>
      <vt:lpstr>ATIVIDADES DO ECG</vt:lpstr>
      <vt:lpstr>PROGRAMAS REALIZADOS  DESDE 2009</vt:lpstr>
      <vt:lpstr>Apresentação do PowerPoint</vt:lpstr>
      <vt:lpstr>Apresentação do PowerPoint</vt:lpstr>
      <vt:lpstr>ORQUESTRAS</vt:lpstr>
      <vt:lpstr>OCG e OPORTUNIDADES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ECG – Lugar de Formação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NOSSOS PRODUTOS</vt:lpstr>
      <vt:lpstr>A Música</vt:lpstr>
    </vt:vector>
  </TitlesOfParts>
  <Manager/>
  <Company>Hewlett-Packard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PORTIFOLIO PONTÃO ECG</dc:title>
  <dc:subject/>
  <dc:creator>Ale Seabra</dc:creator>
  <cp:keywords/>
  <dc:description/>
  <cp:lastModifiedBy>Lenora Mendes</cp:lastModifiedBy>
  <cp:revision>93</cp:revision>
  <dcterms:created xsi:type="dcterms:W3CDTF">2017-07-29T17:38:25Z</dcterms:created>
  <dcterms:modified xsi:type="dcterms:W3CDTF">2018-11-08T22:54:06Z</dcterms:modified>
  <cp:category/>
</cp:coreProperties>
</file>